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62" r:id="rId19"/>
    <p:sldId id="263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1" r:id="rId34"/>
    <p:sldId id="290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46"/>
  </p:normalViewPr>
  <p:slideViewPr>
    <p:cSldViewPr snapToGrid="0">
      <p:cViewPr varScale="1">
        <p:scale>
          <a:sx n="84" d="100"/>
          <a:sy n="84" d="100"/>
        </p:scale>
        <p:origin x="8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DF381-1901-4B61-9019-6B964DAC3DAB}" type="datetimeFigureOut">
              <a:rPr lang="es-CL" smtClean="0"/>
              <a:t>07-05-26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B4193-E6AC-4BC8-8906-D71BB38E2DB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4906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B4193-E6AC-4BC8-8906-D71BB38E2DBF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3935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CE05D-C929-D9EE-4497-6029B94CA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8AD2DBB-3CC4-A41E-FE1E-63C447BD5A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C51F38A-1513-DCD9-3D7E-59916503D9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D5A6430-2450-4432-24EA-2FF78D2206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B4193-E6AC-4BC8-8906-D71BB38E2DBF}" type="slidenum">
              <a:rPr lang="es-CL" smtClean="0"/>
              <a:t>31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7773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AFC6C-99C7-D7A4-7449-2D338794B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7FE4606-2456-0867-ED53-84E04DF065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051A5B5-69CE-6191-D7F7-6F6A8F3B2A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717575-B740-BE4D-6D3A-C256B7FB41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B4193-E6AC-4BC8-8906-D71BB38E2DBF}" type="slidenum">
              <a:rPr lang="es-CL" smtClean="0"/>
              <a:t>32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4737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C21B4-2B54-2F58-0955-0FDE7A4E4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41E5E43-79D2-BB3A-C748-9D584280AF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5E5C844-8A91-99E6-6E28-9AB6BC468F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48617D-FA04-B1ED-5427-86EF0B0276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B4193-E6AC-4BC8-8906-D71BB38E2DBF}" type="slidenum">
              <a:rPr lang="es-CL" smtClean="0"/>
              <a:t>34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5104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65118-89C5-CF37-2472-9F83AA09B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6F81FC8-0DA4-C5BD-EAF9-F6447461E2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34CACBA-9351-E824-B231-2361FE137B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300FC7-8C98-35FF-5266-180ED0D2D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B4193-E6AC-4BC8-8906-D71BB38E2DBF}" type="slidenum">
              <a:rPr lang="es-CL" smtClean="0"/>
              <a:t>35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16956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FB701-574C-3BCF-8FD5-62814D354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B93C12A-30C3-1A88-41FC-2ABF463473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B87168C-2351-4851-F729-5CF61C59D2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CB59DCF-6846-4978-899E-733DB736BC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B4193-E6AC-4BC8-8906-D71BB38E2DBF}" type="slidenum">
              <a:rPr lang="es-CL" smtClean="0"/>
              <a:t>36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80393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75A73-1EE2-68A0-9654-65E7BB57D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98598FD-6582-8973-FE0C-3A2609FFD2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285C287-3397-40EC-7BAF-B48DF7663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A3E07D-1804-DE20-F0AE-38EBB789B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B4193-E6AC-4BC8-8906-D71BB38E2DBF}" type="slidenum">
              <a:rPr lang="es-CL" smtClean="0"/>
              <a:t>37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901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FD36F-C487-ACDB-D24F-52A1FA9E1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2B3AD35-B59C-ABF1-6195-C769A5FB9D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9B76D10-05D5-6ECF-9C1C-27E6B57C7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F9812CD-8C82-898B-4D8D-6DF0AE2A4B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B4193-E6AC-4BC8-8906-D71BB38E2DBF}" type="slidenum">
              <a:rPr lang="es-CL" smtClean="0"/>
              <a:t>38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9199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32A8A-43CA-8CA0-9760-812DE1046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886024E-4E14-8E1A-D5D8-A966553C3F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D985376-512C-D381-62E4-1DE6B11396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EE6505C-8088-52D3-4320-FB564A1CB5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B4193-E6AC-4BC8-8906-D71BB38E2DBF}" type="slidenum">
              <a:rPr lang="es-CL" smtClean="0"/>
              <a:t>39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2905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F9780-961D-816C-76CD-43DB262E3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C607688-6C15-25AA-4DCF-62E74252DA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8BBF7E5-1102-B678-6FB8-F48B98D84E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F5B5D3D-85C7-6C5C-F686-80A2E21E7B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B4193-E6AC-4BC8-8906-D71BB38E2DBF}" type="slidenum">
              <a:rPr lang="es-CL" smtClean="0"/>
              <a:t>40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40055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ABF72-155D-0BA6-4B2B-C97A94571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6EBE41A-6D4A-785B-7F31-8ABE6B741A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88E8FEE-4FD7-CE68-A0AB-64DA86417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5B26C2E-CBB1-8E7B-E072-6A97B7D4C4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B4193-E6AC-4BC8-8906-D71BB38E2DBF}" type="slidenum">
              <a:rPr lang="es-CL" smtClean="0"/>
              <a:t>41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4953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D4FAD-14D7-D5A1-A7B7-259F93E5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2927DC3-6006-9B66-B8AC-0A0FA825D8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8F85C15-88A7-AB32-2695-DA20949108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19D84EA-5969-C310-F495-EB0DFC61AD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B4193-E6AC-4BC8-8906-D71BB38E2DBF}" type="slidenum">
              <a:rPr lang="es-CL" smtClean="0"/>
              <a:t>23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7107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409E4-4E64-5ADD-43DC-52F210CD9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CCC26F0-9C69-C0E9-2F20-467F425FD3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84CF36B-6C41-3A20-72E6-E8D32F4E5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1A3047B-DDF9-8AF6-D413-E9EB08E55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B4193-E6AC-4BC8-8906-D71BB38E2DBF}" type="slidenum">
              <a:rPr lang="es-CL" smtClean="0"/>
              <a:t>42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53775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8B8A5-0DDF-2FE1-3710-682BAE12C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46DE554-BD5E-68E1-4126-9E6EBFDBA8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B0F9FEC-1558-13DD-EBFB-FA01B98CD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E69616-FA78-26AB-040D-73946D23BA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B4193-E6AC-4BC8-8906-D71BB38E2DBF}" type="slidenum">
              <a:rPr lang="es-CL" smtClean="0"/>
              <a:t>43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38941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815DE-B368-AE9C-969A-D152F4A3E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3DA7748-742E-D98C-9EE8-69599B4BFF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2A9A062-88FD-9C7D-875E-377121E755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D6D2459-1518-B43F-61CE-FE3195AE5D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B4193-E6AC-4BC8-8906-D71BB38E2DBF}" type="slidenum">
              <a:rPr lang="es-CL" smtClean="0"/>
              <a:t>24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7158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6F8C3-F741-58F8-8B7C-4326ECBA9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C4469F0-36EF-580F-ABD6-7CB9728C43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634CC42-2AB6-2B86-7549-A59F39E564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A4137D-B8CC-EDA2-CEA0-DD208E5B3C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B4193-E6AC-4BC8-8906-D71BB38E2DBF}" type="slidenum">
              <a:rPr lang="es-CL" smtClean="0"/>
              <a:t>25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3804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D8BD3-7151-A1A0-939B-3587F0A3A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BD3B4ED-83A1-6833-5A59-6E8B11E6A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576161C-A843-D5CB-E11F-EAE0B6EB49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6168203-2FFF-155E-C92C-04D1446DAF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B4193-E6AC-4BC8-8906-D71BB38E2DBF}" type="slidenum">
              <a:rPr lang="es-CL" smtClean="0"/>
              <a:t>26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1738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FF05-45B6-AFC2-00E4-1D4DB5F38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0060E90-E660-AAF4-79FE-DD8F495A21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0698BCD-64A2-2EF2-AD28-02F29E853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84B28B3-79DB-38D4-782B-DFBB91E674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B4193-E6AC-4BC8-8906-D71BB38E2DBF}" type="slidenum">
              <a:rPr lang="es-CL" smtClean="0"/>
              <a:t>27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48117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D9534-783C-48CB-D764-17B136EC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A487DAE-F8DD-0514-8AA0-921FA1A45E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7901C26-A7CB-BF32-9E0B-C82D5BEA99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7072C0-7E20-6236-C644-9D85F237C9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B4193-E6AC-4BC8-8906-D71BB38E2DBF}" type="slidenum">
              <a:rPr lang="es-CL" smtClean="0"/>
              <a:t>28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75135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36539-2D6C-2438-599C-2B35CD672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DDC652A-49E3-177B-5AF9-32D7120EC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6797EA4-27E1-8395-5827-88225D0EB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26A322-5A5D-01A9-58A6-9D7124E2ED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B4193-E6AC-4BC8-8906-D71BB38E2DBF}" type="slidenum">
              <a:rPr lang="es-CL" smtClean="0"/>
              <a:t>29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4471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4BE27-9681-4473-C48B-077D4330A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1215B7C-5018-550E-6A6D-14976B7BF5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D2AF97C-4A67-C294-4045-6D0BB55F0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8A7458C-3A0F-B1A5-5513-0EB62EC043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B4193-E6AC-4BC8-8906-D71BB38E2DBF}" type="slidenum">
              <a:rPr lang="es-CL" smtClean="0"/>
              <a:t>30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9322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A18C-8F38-4F8D-B1C2-8B5B3ADDD715}" type="datetimeFigureOut">
              <a:rPr lang="es-CL" smtClean="0"/>
              <a:t>07-05-26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412E-8803-469F-9226-1BA6C83A4A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831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A18C-8F38-4F8D-B1C2-8B5B3ADDD715}" type="datetimeFigureOut">
              <a:rPr lang="es-CL" smtClean="0"/>
              <a:t>07-05-26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412E-8803-469F-9226-1BA6C83A4A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03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A18C-8F38-4F8D-B1C2-8B5B3ADDD715}" type="datetimeFigureOut">
              <a:rPr lang="es-CL" smtClean="0"/>
              <a:t>07-05-26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412E-8803-469F-9226-1BA6C83A4AD4}" type="slidenum">
              <a:rPr lang="es-CL" smtClean="0"/>
              <a:t>‹Nº›</a:t>
            </a:fld>
            <a:endParaRPr lang="es-C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2672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A18C-8F38-4F8D-B1C2-8B5B3ADDD715}" type="datetimeFigureOut">
              <a:rPr lang="es-CL" smtClean="0"/>
              <a:t>07-05-26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412E-8803-469F-9226-1BA6C83A4A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0821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A18C-8F38-4F8D-B1C2-8B5B3ADDD715}" type="datetimeFigureOut">
              <a:rPr lang="es-CL" smtClean="0"/>
              <a:t>07-05-26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412E-8803-469F-9226-1BA6C83A4AD4}" type="slidenum">
              <a:rPr lang="es-CL" smtClean="0"/>
              <a:t>‹Nº›</a:t>
            </a:fld>
            <a:endParaRPr lang="es-C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7736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A18C-8F38-4F8D-B1C2-8B5B3ADDD715}" type="datetimeFigureOut">
              <a:rPr lang="es-CL" smtClean="0"/>
              <a:t>07-05-26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412E-8803-469F-9226-1BA6C83A4A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21396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A18C-8F38-4F8D-B1C2-8B5B3ADDD715}" type="datetimeFigureOut">
              <a:rPr lang="es-CL" smtClean="0"/>
              <a:t>07-05-26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412E-8803-469F-9226-1BA6C83A4A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0005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A18C-8F38-4F8D-B1C2-8B5B3ADDD715}" type="datetimeFigureOut">
              <a:rPr lang="es-CL" smtClean="0"/>
              <a:t>07-05-26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412E-8803-469F-9226-1BA6C83A4A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091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A18C-8F38-4F8D-B1C2-8B5B3ADDD715}" type="datetimeFigureOut">
              <a:rPr lang="es-CL" smtClean="0"/>
              <a:t>07-05-26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412E-8803-469F-9226-1BA6C83A4A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1233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A18C-8F38-4F8D-B1C2-8B5B3ADDD715}" type="datetimeFigureOut">
              <a:rPr lang="es-CL" smtClean="0"/>
              <a:t>07-05-26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412E-8803-469F-9226-1BA6C83A4A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1010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A18C-8F38-4F8D-B1C2-8B5B3ADDD715}" type="datetimeFigureOut">
              <a:rPr lang="es-CL" smtClean="0"/>
              <a:t>07-05-26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412E-8803-469F-9226-1BA6C83A4A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290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A18C-8F38-4F8D-B1C2-8B5B3ADDD715}" type="datetimeFigureOut">
              <a:rPr lang="es-CL" smtClean="0"/>
              <a:t>07-05-26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412E-8803-469F-9226-1BA6C83A4A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190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A18C-8F38-4F8D-B1C2-8B5B3ADDD715}" type="datetimeFigureOut">
              <a:rPr lang="es-CL" smtClean="0"/>
              <a:t>07-05-26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412E-8803-469F-9226-1BA6C83A4A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86436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A18C-8F38-4F8D-B1C2-8B5B3ADDD715}" type="datetimeFigureOut">
              <a:rPr lang="es-CL" smtClean="0"/>
              <a:t>07-05-26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412E-8803-469F-9226-1BA6C83A4A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94634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A18C-8F38-4F8D-B1C2-8B5B3ADDD715}" type="datetimeFigureOut">
              <a:rPr lang="es-CL" smtClean="0"/>
              <a:t>07-05-26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412E-8803-469F-9226-1BA6C83A4A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40179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A18C-8F38-4F8D-B1C2-8B5B3ADDD715}" type="datetimeFigureOut">
              <a:rPr lang="es-CL" smtClean="0"/>
              <a:t>07-05-26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412E-8803-469F-9226-1BA6C83A4A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39057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AA18C-8F38-4F8D-B1C2-8B5B3ADDD715}" type="datetimeFigureOut">
              <a:rPr lang="es-CL" smtClean="0"/>
              <a:t>07-05-26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766412E-8803-469F-9226-1BA6C83A4A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578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tiff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tiff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tiff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B9527B-4D7E-0F9B-6248-2F056BCDD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327" y="140675"/>
            <a:ext cx="10310170" cy="84974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s-MX" i="1" dirty="0">
                <a:solidFill>
                  <a:schemeClr val="tx1"/>
                </a:solidFill>
                <a:latin typeface="Amasis MT Pro Medium" panose="020F0502020204030204" pitchFamily="18" charset="0"/>
              </a:rPr>
              <a:t>Escuela Particular Las Parcelas.</a:t>
            </a:r>
            <a:endParaRPr lang="es-CL" i="1" dirty="0">
              <a:solidFill>
                <a:schemeClr val="tx1"/>
              </a:solidFill>
              <a:latin typeface="Amasis MT Pro Medium" panose="020F05020202040302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4C74726-C139-10E9-5B21-B67B87B556D6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9157768-F110-F2A7-ECEC-FC6C07BEAF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E9A0CA5-70DB-EDE2-8E6F-1D7A3821E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1044">
            <a:off x="2959679" y="1963884"/>
            <a:ext cx="4240936" cy="3180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4A0AAD9-E840-0CCF-519A-280C34E04B47}"/>
              </a:ext>
            </a:extLst>
          </p:cNvPr>
          <p:cNvSpPr txBox="1">
            <a:spLocks/>
          </p:cNvSpPr>
          <p:nvPr/>
        </p:nvSpPr>
        <p:spPr>
          <a:xfrm>
            <a:off x="785090" y="6487837"/>
            <a:ext cx="6694747" cy="287867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1100" i="1" dirty="0">
                <a:solidFill>
                  <a:schemeClr val="tx1"/>
                </a:solidFill>
                <a:latin typeface="Amasis MT Pro Medium" panose="020F0502020204030204" pitchFamily="18" charset="0"/>
              </a:rPr>
              <a:t>Escuela Las Parcelas, camino a Santa Barbara km 11,4 Villa San Nicolas sector Coreo – Teléfono 432659125</a:t>
            </a:r>
            <a:endParaRPr lang="es-CL" sz="1100" i="1" dirty="0">
              <a:solidFill>
                <a:schemeClr val="tx1"/>
              </a:solidFill>
              <a:latin typeface="Amasis MT Pro Medium" panose="020F0502020204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250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9A6D7D-D190-8E60-ED07-775149F00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015769E-A279-00FB-EB58-57AA3F258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920" y="609600"/>
            <a:ext cx="7600082" cy="1320800"/>
          </a:xfrm>
        </p:spPr>
        <p:txBody>
          <a:bodyPr>
            <a:normAutofit/>
          </a:bodyPr>
          <a:lstStyle/>
          <a:p>
            <a:pPr algn="ctr"/>
            <a:r>
              <a:rPr lang="es-MX" sz="2800" dirty="0">
                <a:solidFill>
                  <a:schemeClr val="tx1"/>
                </a:solidFill>
              </a:rPr>
              <a:t>GESTIÓN DEL LIDERAZGO</a:t>
            </a:r>
            <a:endParaRPr lang="es-CL" sz="2800" dirty="0">
              <a:solidFill>
                <a:schemeClr val="tx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CC09D63-BB31-6FAC-6D3C-BD5FA9CBF065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36B9F4-194C-4F13-958B-835B8785E5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34121749-09D4-36E3-BCF5-A7981BD8E944}"/>
              </a:ext>
            </a:extLst>
          </p:cNvPr>
          <p:cNvSpPr txBox="1"/>
          <p:nvPr/>
        </p:nvSpPr>
        <p:spPr>
          <a:xfrm>
            <a:off x="1088136" y="1783080"/>
            <a:ext cx="16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2A76B31-4A1B-5DFD-FE00-3092824E1B7F}"/>
              </a:ext>
            </a:extLst>
          </p:cNvPr>
          <p:cNvSpPr txBox="1"/>
          <p:nvPr/>
        </p:nvSpPr>
        <p:spPr>
          <a:xfrm>
            <a:off x="1240536" y="1935480"/>
            <a:ext cx="16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F821FEB-54F2-DF24-6705-E3977A0D56B3}"/>
              </a:ext>
            </a:extLst>
          </p:cNvPr>
          <p:cNvSpPr/>
          <p:nvPr/>
        </p:nvSpPr>
        <p:spPr>
          <a:xfrm>
            <a:off x="1088136" y="1472184"/>
            <a:ext cx="8185866" cy="50017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</a:rPr>
              <a:t>PROMOVER UN AMBIENTE ORGANIZADO PARA EL DESARROLLO DE LA IMPLEMENTACIÓN CURRICULAR. 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</a:rPr>
              <a:t>EVALUAR LOS AVANCES DEL PLAN DE MEJORAMIENTO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</a:rPr>
              <a:t>GESTIONAR EL PERSONAL Y SUS FUNCIONES. 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</a:rPr>
              <a:t>OPTIMIZAR EL USO DE LOS RECURSOS DEL   ESTABLECIMIENTO. 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</a:rPr>
              <a:t>DIRIGIR EL EQUIPO DE GESTIÓN EDUCATIVA.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</a:rPr>
              <a:t>GESTIONAR OPORTUNIDADES PARA EL DESARROLLO PROFESIONAL. 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</a:rPr>
              <a:t>FAVORECER LA PARTICIPACIÓN FAMILIAR. 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</a:rPr>
              <a:t>INCENTIVAR EL USO DE DATOS PARA LA TOMA DE DECISIONES. 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</a:rPr>
              <a:t>MANTENER CANALES DE COMUNICACIÓN FLUIDOS CON LA COMUNIDAD EDUCATIVA</a:t>
            </a:r>
          </a:p>
        </p:txBody>
      </p:sp>
    </p:spTree>
    <p:extLst>
      <p:ext uri="{BB962C8B-B14F-4D97-AF65-F5344CB8AC3E}">
        <p14:creationId xmlns:p14="http://schemas.microsoft.com/office/powerpoint/2010/main" val="2030543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EFA4B0-7266-0AD6-E8EB-4AA9496C8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D52A0B82-5405-854E-0751-6332D4F93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920" y="609600"/>
            <a:ext cx="7600082" cy="1320800"/>
          </a:xfrm>
        </p:spPr>
        <p:txBody>
          <a:bodyPr>
            <a:normAutofit/>
          </a:bodyPr>
          <a:lstStyle/>
          <a:p>
            <a:pPr algn="ctr"/>
            <a:r>
              <a:rPr lang="es-MX" sz="2800" dirty="0">
                <a:solidFill>
                  <a:schemeClr val="tx1"/>
                </a:solidFill>
              </a:rPr>
              <a:t>INDICADOR DE EFICIENCIA INTERNA</a:t>
            </a:r>
            <a:endParaRPr lang="es-CL" sz="2800" dirty="0">
              <a:solidFill>
                <a:schemeClr val="tx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F61C181-4C4E-20C2-716B-0C06CD083C07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F2F900-D6CD-E655-A836-5BF379CFBF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4E86A11A-3ACC-4789-854C-A55DAF2AA974}"/>
              </a:ext>
            </a:extLst>
          </p:cNvPr>
          <p:cNvSpPr txBox="1"/>
          <p:nvPr/>
        </p:nvSpPr>
        <p:spPr>
          <a:xfrm>
            <a:off x="1088136" y="1783080"/>
            <a:ext cx="16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DEE5F9D-3E17-1921-5C86-35C7A3D34F08}"/>
              </a:ext>
            </a:extLst>
          </p:cNvPr>
          <p:cNvSpPr txBox="1"/>
          <p:nvPr/>
        </p:nvSpPr>
        <p:spPr>
          <a:xfrm>
            <a:off x="1240536" y="1935480"/>
            <a:ext cx="16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BB90EE-557F-8438-2369-6F8DAC3D1BFB}"/>
              </a:ext>
            </a:extLst>
          </p:cNvPr>
          <p:cNvSpPr txBox="1"/>
          <p:nvPr/>
        </p:nvSpPr>
        <p:spPr>
          <a:xfrm>
            <a:off x="3264408" y="1417320"/>
            <a:ext cx="4773168" cy="3657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PANORAMA GENERAL DEL ESTABLECIMIENTO </a:t>
            </a:r>
            <a:endParaRPr lang="es-CL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291369FC-687A-B703-8EC1-9F31739B1D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098502"/>
              </p:ext>
            </p:extLst>
          </p:nvPr>
        </p:nvGraphicFramePr>
        <p:xfrm>
          <a:off x="2762056" y="2616198"/>
          <a:ext cx="5275520" cy="3632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7760">
                  <a:extLst>
                    <a:ext uri="{9D8B030D-6E8A-4147-A177-3AD203B41FA5}">
                      <a16:colId xmlns:a16="http://schemas.microsoft.com/office/drawing/2014/main" val="2905933600"/>
                    </a:ext>
                  </a:extLst>
                </a:gridCol>
                <a:gridCol w="2637760">
                  <a:extLst>
                    <a:ext uri="{9D8B030D-6E8A-4147-A177-3AD203B41FA5}">
                      <a16:colId xmlns:a16="http://schemas.microsoft.com/office/drawing/2014/main" val="511732427"/>
                    </a:ext>
                  </a:extLst>
                </a:gridCol>
              </a:tblGrid>
              <a:tr h="691486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MATRICULA FINAL</a:t>
                      </a:r>
                      <a:endParaRPr lang="es-CL" sz="16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173</a:t>
                      </a:r>
                      <a:endParaRPr lang="es-CL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459383"/>
                  </a:ext>
                </a:extLst>
              </a:tr>
              <a:tr h="866257">
                <a:tc>
                  <a:txBody>
                    <a:bodyPr/>
                    <a:lstStyle/>
                    <a:p>
                      <a:r>
                        <a:rPr lang="es-MX" sz="1600" dirty="0"/>
                        <a:t>MATRICULA ED. PARVULARIA</a:t>
                      </a:r>
                      <a:endParaRPr lang="es-CL" sz="16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35</a:t>
                      </a:r>
                      <a:endParaRPr lang="es-CL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80110"/>
                  </a:ext>
                </a:extLst>
              </a:tr>
              <a:tr h="691486">
                <a:tc>
                  <a:txBody>
                    <a:bodyPr/>
                    <a:lstStyle/>
                    <a:p>
                      <a:r>
                        <a:rPr lang="es-MX" sz="1600" dirty="0"/>
                        <a:t>MATRICULA ED. BASICA</a:t>
                      </a:r>
                      <a:endParaRPr lang="es-CL" sz="16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138</a:t>
                      </a:r>
                      <a:endParaRPr lang="es-CL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03283"/>
                  </a:ext>
                </a:extLst>
              </a:tr>
              <a:tr h="691486">
                <a:tc>
                  <a:txBody>
                    <a:bodyPr/>
                    <a:lstStyle/>
                    <a:p>
                      <a:r>
                        <a:rPr lang="es-MX" sz="1600" dirty="0"/>
                        <a:t>REPITENTES</a:t>
                      </a:r>
                      <a:endParaRPr lang="es-CL" sz="16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</a:t>
                      </a:r>
                      <a:endParaRPr lang="es-CL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542248"/>
                  </a:ext>
                </a:extLst>
              </a:tr>
              <a:tr h="691486">
                <a:tc>
                  <a:txBody>
                    <a:bodyPr/>
                    <a:lstStyle/>
                    <a:p>
                      <a:r>
                        <a:rPr lang="es-MX" sz="1600" dirty="0"/>
                        <a:t>PROMOVIDOS</a:t>
                      </a:r>
                      <a:endParaRPr lang="es-CL" sz="16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171</a:t>
                      </a:r>
                      <a:endParaRPr lang="es-CL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544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6855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F8D018-FA3F-D92C-1FA7-F401193B6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11F711F1-DE93-EE8D-8246-DC5DB9C2B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92" y="493776"/>
            <a:ext cx="7052010" cy="649224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s-MX" sz="2800" dirty="0">
                <a:solidFill>
                  <a:schemeClr val="tx1"/>
                </a:solidFill>
              </a:rPr>
              <a:t>ACCIONES DE GESTIÓN PEDAGÓGICA </a:t>
            </a:r>
            <a:endParaRPr lang="es-CL" sz="2800" dirty="0">
              <a:solidFill>
                <a:schemeClr val="tx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22865F9-0BB8-345F-B53A-2156F8B69AEC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8EEA16-4008-161B-CFA4-BAC9DD4907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3CA6459-1DFD-FA42-62D9-8DF2F675CD8A}"/>
              </a:ext>
            </a:extLst>
          </p:cNvPr>
          <p:cNvSpPr txBox="1"/>
          <p:nvPr/>
        </p:nvSpPr>
        <p:spPr>
          <a:xfrm>
            <a:off x="1088136" y="1783080"/>
            <a:ext cx="16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D8F29C3-D594-37B1-914A-4BEDCF0B0EDC}"/>
              </a:ext>
            </a:extLst>
          </p:cNvPr>
          <p:cNvSpPr txBox="1"/>
          <p:nvPr/>
        </p:nvSpPr>
        <p:spPr>
          <a:xfrm>
            <a:off x="1240536" y="1935480"/>
            <a:ext cx="16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1957973-7E24-7462-BF7D-BFAED760E446}"/>
              </a:ext>
            </a:extLst>
          </p:cNvPr>
          <p:cNvSpPr/>
          <p:nvPr/>
        </p:nvSpPr>
        <p:spPr>
          <a:xfrm>
            <a:off x="1533712" y="2483360"/>
            <a:ext cx="7168328" cy="75838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dirty="0"/>
              <a:t>ESTRATEGIA DE TRANSICIÓN EDUCATIVA .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13A0603-5913-E5F4-D562-7C176FA78EFB}"/>
              </a:ext>
            </a:extLst>
          </p:cNvPr>
          <p:cNvSpPr/>
          <p:nvPr/>
        </p:nvSpPr>
        <p:spPr>
          <a:xfrm>
            <a:off x="1533712" y="3520656"/>
            <a:ext cx="7168328" cy="7583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dirty="0"/>
              <a:t>DECISIONES BASADAS EN DATOS. 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35B7A0D0-B847-2615-A120-6767B94DF2E8}"/>
              </a:ext>
            </a:extLst>
          </p:cNvPr>
          <p:cNvSpPr/>
          <p:nvPr/>
        </p:nvSpPr>
        <p:spPr>
          <a:xfrm>
            <a:off x="1533712" y="4549228"/>
            <a:ext cx="7168328" cy="75838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dirty="0"/>
              <a:t>ACOMPAÑAMIENTO Y RETROALIMENTACIÓN DOCENTE PARA LA MEJORA DE LOS APRENDIZAJES.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2E4D49C3-BAD7-269B-7743-89B3D6A60E5E}"/>
              </a:ext>
            </a:extLst>
          </p:cNvPr>
          <p:cNvSpPr/>
          <p:nvPr/>
        </p:nvSpPr>
        <p:spPr>
          <a:xfrm>
            <a:off x="1533712" y="5605840"/>
            <a:ext cx="7168328" cy="758384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dirty="0"/>
              <a:t>TRABAJO DOCENTE COLABORATIVO ORIENTADO A LA MEJORA DE LOS PROCESOS Y DE LOS APRENDIZAJES DE LOS Y LAS ESTUDIANTES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1B9F307-B9E2-52AE-EC63-508074931B38}"/>
              </a:ext>
            </a:extLst>
          </p:cNvPr>
          <p:cNvSpPr/>
          <p:nvPr/>
        </p:nvSpPr>
        <p:spPr>
          <a:xfrm>
            <a:off x="1533712" y="1518850"/>
            <a:ext cx="7168328" cy="7583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dirty="0"/>
              <a:t>AULAS FLEXIBLES PARA LA REACTIVACION DE LA LECTURA Y LA ESCRITURA .</a:t>
            </a:r>
          </a:p>
        </p:txBody>
      </p:sp>
    </p:spTree>
    <p:extLst>
      <p:ext uri="{BB962C8B-B14F-4D97-AF65-F5344CB8AC3E}">
        <p14:creationId xmlns:p14="http://schemas.microsoft.com/office/powerpoint/2010/main" val="2562641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D4E9AB-91FF-02D6-182F-94DDE1648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CBD0EEA5-BAB2-FE12-4E36-58252D92E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92" y="493776"/>
            <a:ext cx="7168328" cy="726846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s-CL" sz="2000" dirty="0">
                <a:solidFill>
                  <a:schemeClr val="tx1"/>
                </a:solidFill>
              </a:rPr>
              <a:t>APOYO AL DESARROLLO DE LOS ESTUDIANTES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D49F75A-48EF-4DFC-53CA-654B603C40E2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35E956-264C-6D2E-EF1B-E7658FA6A2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F78BF83-9FE3-F66C-1883-A931F63DA6DE}"/>
              </a:ext>
            </a:extLst>
          </p:cNvPr>
          <p:cNvSpPr txBox="1"/>
          <p:nvPr/>
        </p:nvSpPr>
        <p:spPr>
          <a:xfrm>
            <a:off x="1088136" y="1783080"/>
            <a:ext cx="16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19E96EC-4F7C-572F-05FF-748B4FC3AD41}"/>
              </a:ext>
            </a:extLst>
          </p:cNvPr>
          <p:cNvSpPr txBox="1"/>
          <p:nvPr/>
        </p:nvSpPr>
        <p:spPr>
          <a:xfrm>
            <a:off x="1240536" y="1935480"/>
            <a:ext cx="16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3" name="Paralelogramo 2">
            <a:extLst>
              <a:ext uri="{FF2B5EF4-FFF2-40B4-BE49-F238E27FC236}">
                <a16:creationId xmlns:a16="http://schemas.microsoft.com/office/drawing/2014/main" id="{8AA5FB53-3D43-7BA5-08FB-5B8C739191DB}"/>
              </a:ext>
            </a:extLst>
          </p:cNvPr>
          <p:cNvSpPr/>
          <p:nvPr/>
        </p:nvSpPr>
        <p:spPr>
          <a:xfrm>
            <a:off x="1240536" y="2152412"/>
            <a:ext cx="2801112" cy="2757916"/>
          </a:xfrm>
          <a:prstGeom prst="parallelogram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PLANES DE NIVELACIÓN Y RECUPERACIÓN</a:t>
            </a:r>
          </a:p>
        </p:txBody>
      </p:sp>
      <p:sp>
        <p:nvSpPr>
          <p:cNvPr id="5" name="Paralelogramo 4">
            <a:extLst>
              <a:ext uri="{FF2B5EF4-FFF2-40B4-BE49-F238E27FC236}">
                <a16:creationId xmlns:a16="http://schemas.microsoft.com/office/drawing/2014/main" id="{0334F724-4F57-889D-9B34-9AD5B26616E3}"/>
              </a:ext>
            </a:extLst>
          </p:cNvPr>
          <p:cNvSpPr/>
          <p:nvPr/>
        </p:nvSpPr>
        <p:spPr>
          <a:xfrm>
            <a:off x="3758028" y="2152412"/>
            <a:ext cx="2725067" cy="2757916"/>
          </a:xfrm>
          <a:prstGeom prst="parallelogram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/>
              <a:t>MONITOREO DE LOS APRENDIZAJES</a:t>
            </a:r>
          </a:p>
        </p:txBody>
      </p:sp>
      <p:sp>
        <p:nvSpPr>
          <p:cNvPr id="11" name="Paralelogramo 10">
            <a:extLst>
              <a:ext uri="{FF2B5EF4-FFF2-40B4-BE49-F238E27FC236}">
                <a16:creationId xmlns:a16="http://schemas.microsoft.com/office/drawing/2014/main" id="{3291D23F-AC0A-3575-ADE5-0E253DF40A30}"/>
              </a:ext>
            </a:extLst>
          </p:cNvPr>
          <p:cNvSpPr/>
          <p:nvPr/>
        </p:nvSpPr>
        <p:spPr>
          <a:xfrm>
            <a:off x="6339840" y="2152412"/>
            <a:ext cx="2868168" cy="2757916"/>
          </a:xfrm>
          <a:prstGeom prst="parallelogram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/>
              <a:t>TRABAJO COLABORATIVO</a:t>
            </a:r>
          </a:p>
        </p:txBody>
      </p:sp>
    </p:spTree>
    <p:extLst>
      <p:ext uri="{BB962C8B-B14F-4D97-AF65-F5344CB8AC3E}">
        <p14:creationId xmlns:p14="http://schemas.microsoft.com/office/powerpoint/2010/main" val="942842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D066A2-0360-D91C-4260-36A63944B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DFC6D342-201E-DEC3-38A8-0B454E89A1E0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A7FAC5E-D2EA-318F-B9BB-6AF103E221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B66453E-6B5C-97B7-B6E3-B73B258DA5BB}"/>
              </a:ext>
            </a:extLst>
          </p:cNvPr>
          <p:cNvSpPr txBox="1"/>
          <p:nvPr/>
        </p:nvSpPr>
        <p:spPr>
          <a:xfrm>
            <a:off x="1088136" y="1783080"/>
            <a:ext cx="16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7A185BB-3A67-A20E-597E-15EA9B45FA07}"/>
              </a:ext>
            </a:extLst>
          </p:cNvPr>
          <p:cNvSpPr txBox="1"/>
          <p:nvPr/>
        </p:nvSpPr>
        <p:spPr>
          <a:xfrm>
            <a:off x="1240536" y="1935480"/>
            <a:ext cx="16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FAC9209E-B39F-A6C6-C7F9-6738D52BBB87}"/>
              </a:ext>
            </a:extLst>
          </p:cNvPr>
          <p:cNvSpPr/>
          <p:nvPr/>
        </p:nvSpPr>
        <p:spPr>
          <a:xfrm>
            <a:off x="4323480" y="88282"/>
            <a:ext cx="5072377" cy="668143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Acciones de Apoyo al desarrollo de los estudiantes.       </a:t>
            </a:r>
          </a:p>
          <a:p>
            <a:endParaRPr lang="es-CL" sz="1400" dirty="0"/>
          </a:p>
          <a:p>
            <a:r>
              <a:rPr lang="es-CL" sz="1400" dirty="0"/>
              <a:t>• Lectura silenciosa diaria. </a:t>
            </a:r>
          </a:p>
          <a:p>
            <a:r>
              <a:rPr lang="es-CL" sz="1400" dirty="0"/>
              <a:t>• Monitoreo del dominio lector </a:t>
            </a:r>
          </a:p>
          <a:p>
            <a:r>
              <a:rPr lang="es-CL" sz="1400" dirty="0"/>
              <a:t>• Actividades en la biblioteca Primer Ciclo Educación Parvularia. </a:t>
            </a:r>
          </a:p>
          <a:p>
            <a:r>
              <a:rPr lang="es-CL" sz="1400" dirty="0"/>
              <a:t>• Motivación a la lectura mediante préstamos de cuentos en Ed. Parvularia </a:t>
            </a:r>
          </a:p>
          <a:p>
            <a:r>
              <a:rPr lang="es-CL" sz="1400" dirty="0"/>
              <a:t>• Apoyo de tics en sala de computación con software educativos. </a:t>
            </a:r>
          </a:p>
          <a:p>
            <a:r>
              <a:rPr lang="es-CL" sz="1400" dirty="0"/>
              <a:t>• Innovación en estrategias y aplicación de métodos de enseñanza de la lecto – escritura. </a:t>
            </a:r>
          </a:p>
          <a:p>
            <a:r>
              <a:rPr lang="es-CL" sz="1400" dirty="0"/>
              <a:t>• Creación de textos de apoyo.</a:t>
            </a:r>
          </a:p>
          <a:p>
            <a:r>
              <a:rPr lang="es-CL" sz="1400" dirty="0"/>
              <a:t> • Fortalecer la reflexión, argumentación y pensamiento crítico a través del análisis de textos diversos. </a:t>
            </a:r>
          </a:p>
          <a:p>
            <a:r>
              <a:rPr lang="es-CL" sz="1400" dirty="0"/>
              <a:t>• Análisis de datos de los resultados intermedios por parte del equipo de aula para ajustar la estrategia y entregar los apoyos necesarios. </a:t>
            </a:r>
          </a:p>
          <a:p>
            <a:r>
              <a:rPr lang="es-CL" sz="1400" dirty="0"/>
              <a:t>• Trabajo colaborativo de los equipos de aula. • Monitoreos de comprensión lectora. </a:t>
            </a:r>
          </a:p>
          <a:p>
            <a:r>
              <a:rPr lang="es-CL" sz="1400" dirty="0"/>
              <a:t>• Aplicación evaluaciones DIA Inicio-intermedio y final.</a:t>
            </a:r>
            <a:endParaRPr lang="es-CL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3410268-2F7A-EC00-2AE1-8F5537C2C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514" y="88282"/>
            <a:ext cx="1672590" cy="223012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AFD5623-2A97-EBE3-A89F-732AAE9A7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057" y="2341915"/>
            <a:ext cx="2594456" cy="194584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0829BF9-FCBD-08D6-4B09-26FBBF456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8589" y="4414759"/>
            <a:ext cx="1766219" cy="235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88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6E96B7-27AF-EA8E-A9C8-0EE7B5C39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967AAFA7-C1B4-8521-50D9-10225D702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92" y="493776"/>
            <a:ext cx="7168328" cy="475488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s-MX" sz="2000" dirty="0">
                <a:solidFill>
                  <a:schemeClr val="tx1"/>
                </a:solidFill>
              </a:rPr>
              <a:t>E</a:t>
            </a:r>
            <a:r>
              <a:rPr lang="es-CL" sz="2000" dirty="0">
                <a:solidFill>
                  <a:schemeClr val="tx1"/>
                </a:solidFill>
              </a:rPr>
              <a:t>VALUACIÓN ESTANDARIZADA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A618C18-E0D5-F318-553B-E9119DD39CAD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DEFAEC-A6E1-942C-20BC-28418556FD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838D32E-77F5-A5B2-34D5-1F4228EEBAEF}"/>
              </a:ext>
            </a:extLst>
          </p:cNvPr>
          <p:cNvSpPr txBox="1"/>
          <p:nvPr/>
        </p:nvSpPr>
        <p:spPr>
          <a:xfrm>
            <a:off x="1088136" y="1783080"/>
            <a:ext cx="16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34AC852-E2ED-5485-3651-8A3F40FB3D65}"/>
              </a:ext>
            </a:extLst>
          </p:cNvPr>
          <p:cNvSpPr txBox="1"/>
          <p:nvPr/>
        </p:nvSpPr>
        <p:spPr>
          <a:xfrm>
            <a:off x="1460754" y="1673920"/>
            <a:ext cx="8140446" cy="20313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CL" dirty="0"/>
              <a:t>NUESTRO ESTABLECIMIENTO UTILIZA DOS INSTRUMENTOS DISPUESTOS POR LA AGENCIA DE LA CALIDAD DE LA EDUCACIÓN. PARA EVALUAR Y VERIFICAR EL IMPACTO DE LAS ACCIONES DE MEJORA IMPLEMENTADAS .</a:t>
            </a:r>
          </a:p>
          <a:p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 DIAGNÓSTICO DE LA EVALUACIÓN DE APRENDIZAJES DIA INICIAL –  INTERMEDIO Y FINAL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 SIMCE 4º BÁSICO Y 8° AÑO BÁSICO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3AB0865-CCA4-A7BD-F105-7E04FB42E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838" y="4206621"/>
            <a:ext cx="2949512" cy="184443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63BF48D-696E-7C65-1F56-E4EE4F661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920" y="4206621"/>
            <a:ext cx="27622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06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B7952A-C2FA-A047-C491-E94C60E6F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82D36D4E-89A2-2996-7666-A706C0C18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92" y="493776"/>
            <a:ext cx="7168328" cy="740664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s-MX" sz="2000" dirty="0">
                <a:solidFill>
                  <a:schemeClr val="tx1"/>
                </a:solidFill>
              </a:rPr>
              <a:t>RESULTADOS DE DIAGNOSTICO INTEGRAL DE APRENDIZAJE LECTURA</a:t>
            </a:r>
            <a:endParaRPr lang="es-CL" sz="2000" dirty="0">
              <a:solidFill>
                <a:schemeClr val="tx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CB13C91-D9FE-9C95-6D27-1259895A035A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0442074-9E98-B40E-F7E6-EC6A572E6A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9BFAB0DD-DA45-885F-5089-D578BB6EF00C}"/>
              </a:ext>
            </a:extLst>
          </p:cNvPr>
          <p:cNvSpPr txBox="1"/>
          <p:nvPr/>
        </p:nvSpPr>
        <p:spPr>
          <a:xfrm>
            <a:off x="1088136" y="1783080"/>
            <a:ext cx="16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EB5B142-0F63-DACE-DA21-F14221B71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715" y="1783080"/>
            <a:ext cx="7240010" cy="26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95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F4F2CE-2397-C6B1-0751-0FD712327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C01DC0BD-7666-CA39-5C09-AC17449CB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92" y="493776"/>
            <a:ext cx="7168328" cy="740664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s-MX" sz="2000" dirty="0">
                <a:solidFill>
                  <a:schemeClr val="tx1"/>
                </a:solidFill>
              </a:rPr>
              <a:t>RESULTADOS DE DIAGNOSTICO INTEGRAL DE APRENDIZAJE MATEMATICA</a:t>
            </a:r>
            <a:endParaRPr lang="es-CL" sz="2000" dirty="0">
              <a:solidFill>
                <a:schemeClr val="tx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3C7A30A-B051-5022-30EB-F2C5A3A9D529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F1A7C11-12FC-5EEE-8586-014C637797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28D1FBE9-E465-2A3D-0C23-84B855ADCFB8}"/>
              </a:ext>
            </a:extLst>
          </p:cNvPr>
          <p:cNvSpPr txBox="1"/>
          <p:nvPr/>
        </p:nvSpPr>
        <p:spPr>
          <a:xfrm>
            <a:off x="1088136" y="1783080"/>
            <a:ext cx="16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C2703EF-26A0-01E1-C63A-568950ED5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928" y="1895322"/>
            <a:ext cx="7728327" cy="300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20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AAE02B-9B37-C44C-BA09-17DB6F9AD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3A63DF-4D8A-61D5-3B1E-036DB91EF9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s-MX" sz="3200" i="1" dirty="0">
                <a:solidFill>
                  <a:srgbClr val="002060"/>
                </a:solidFill>
                <a:latin typeface="Amasis MT Pro Medium" panose="020F0502020204030204" pitchFamily="18" charset="0"/>
              </a:rPr>
              <a:t>RESULTADOS ACADEMICOS 2025</a:t>
            </a:r>
            <a:br>
              <a:rPr lang="es-MX" sz="3200" i="1" dirty="0">
                <a:solidFill>
                  <a:srgbClr val="002060"/>
                </a:solidFill>
                <a:latin typeface="Amasis MT Pro Medium" panose="020F0502020204030204" pitchFamily="18" charset="0"/>
              </a:rPr>
            </a:br>
            <a:r>
              <a:rPr lang="es-MX" sz="3200" i="1" dirty="0">
                <a:solidFill>
                  <a:srgbClr val="002060"/>
                </a:solidFill>
                <a:latin typeface="Amasis MT Pro Medium" panose="020F0502020204030204" pitchFamily="18" charset="0"/>
              </a:rPr>
              <a:t>4° BÁSICO </a:t>
            </a:r>
            <a:endParaRPr lang="es-CL" sz="3200" i="1" dirty="0">
              <a:solidFill>
                <a:srgbClr val="002060"/>
              </a:solidFill>
              <a:latin typeface="Amasis MT Pro Medium" panose="020F0502020204030204" pitchFamily="18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AC6133-EE7F-7B56-E54A-49D27B53C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8889" y="2186880"/>
            <a:ext cx="4185623" cy="576262"/>
          </a:xfrm>
        </p:spPr>
        <p:txBody>
          <a:bodyPr/>
          <a:lstStyle/>
          <a:p>
            <a:r>
              <a:rPr lang="es-MX" dirty="0"/>
              <a:t>LENGUAJE Y COMUNICACIÓN </a:t>
            </a:r>
            <a:endParaRPr lang="es-CL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FA19BCC-47BF-DF7E-2CC5-20EF4796D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MX" dirty="0"/>
          </a:p>
          <a:p>
            <a:pPr marL="0" indent="0" algn="ctr">
              <a:buNone/>
            </a:pPr>
            <a:endParaRPr lang="es-CL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79247B8-171B-EF3B-59F0-339040FC7F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63287" y="2057834"/>
            <a:ext cx="4185618" cy="576262"/>
          </a:xfrm>
        </p:spPr>
        <p:txBody>
          <a:bodyPr/>
          <a:lstStyle/>
          <a:p>
            <a:pPr algn="ctr"/>
            <a:r>
              <a:rPr lang="es-MX" dirty="0"/>
              <a:t>MATEMATICA </a:t>
            </a:r>
            <a:endParaRPr lang="es-CL" dirty="0"/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837CE4B8-0C53-E80C-AA53-BD9D953B1292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690771869"/>
              </p:ext>
            </p:extLst>
          </p:nvPr>
        </p:nvGraphicFramePr>
        <p:xfrm>
          <a:off x="1402778" y="2993725"/>
          <a:ext cx="345859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9295">
                  <a:extLst>
                    <a:ext uri="{9D8B030D-6E8A-4147-A177-3AD203B41FA5}">
                      <a16:colId xmlns:a16="http://schemas.microsoft.com/office/drawing/2014/main" val="3960964148"/>
                    </a:ext>
                  </a:extLst>
                </a:gridCol>
                <a:gridCol w="1729295">
                  <a:extLst>
                    <a:ext uri="{9D8B030D-6E8A-4147-A177-3AD203B41FA5}">
                      <a16:colId xmlns:a16="http://schemas.microsoft.com/office/drawing/2014/main" val="4177750326"/>
                    </a:ext>
                  </a:extLst>
                </a:gridCol>
              </a:tblGrid>
              <a:tr h="32823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2024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2025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903402"/>
                  </a:ext>
                </a:extLst>
              </a:tr>
              <a:tr h="32823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223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254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069485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77491756-2D21-B06C-9209-DF9DC5DF4FA2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0714FF-EB4F-2157-4200-5A153A59E5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AFD86FB0-30F2-BD5D-EB0B-D12B2E82EDC6}"/>
              </a:ext>
            </a:extLst>
          </p:cNvPr>
          <p:cNvSpPr txBox="1">
            <a:spLocks/>
          </p:cNvSpPr>
          <p:nvPr/>
        </p:nvSpPr>
        <p:spPr>
          <a:xfrm>
            <a:off x="5308705" y="2737244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es-MX"/>
          </a:p>
          <a:p>
            <a:pPr marL="0" indent="0" algn="ctr">
              <a:buFont typeface="Wingdings 3" charset="2"/>
              <a:buNone/>
            </a:pPr>
            <a:endParaRPr lang="es-CL" dirty="0"/>
          </a:p>
        </p:txBody>
      </p:sp>
      <p:graphicFrame>
        <p:nvGraphicFramePr>
          <p:cNvPr id="12" name="Marcador de contenido 9">
            <a:extLst>
              <a:ext uri="{FF2B5EF4-FFF2-40B4-BE49-F238E27FC236}">
                <a16:creationId xmlns:a16="http://schemas.microsoft.com/office/drawing/2014/main" id="{83297286-C174-2849-3A2A-5DE721EDBA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0521370"/>
              </p:ext>
            </p:extLst>
          </p:nvPr>
        </p:nvGraphicFramePr>
        <p:xfrm>
          <a:off x="5617549" y="2993725"/>
          <a:ext cx="345859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9295">
                  <a:extLst>
                    <a:ext uri="{9D8B030D-6E8A-4147-A177-3AD203B41FA5}">
                      <a16:colId xmlns:a16="http://schemas.microsoft.com/office/drawing/2014/main" val="3960964148"/>
                    </a:ext>
                  </a:extLst>
                </a:gridCol>
                <a:gridCol w="1729295">
                  <a:extLst>
                    <a:ext uri="{9D8B030D-6E8A-4147-A177-3AD203B41FA5}">
                      <a16:colId xmlns:a16="http://schemas.microsoft.com/office/drawing/2014/main" val="4177750326"/>
                    </a:ext>
                  </a:extLst>
                </a:gridCol>
              </a:tblGrid>
              <a:tr h="32823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2024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2025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903402"/>
                  </a:ext>
                </a:extLst>
              </a:tr>
              <a:tr h="32823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206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245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069485"/>
                  </a:ext>
                </a:extLst>
              </a:tr>
            </a:tbl>
          </a:graphicData>
        </a:graphic>
      </p:graphicFrame>
      <p:sp>
        <p:nvSpPr>
          <p:cNvPr id="13" name="Flecha: hacia arriba 12">
            <a:extLst>
              <a:ext uri="{FF2B5EF4-FFF2-40B4-BE49-F238E27FC236}">
                <a16:creationId xmlns:a16="http://schemas.microsoft.com/office/drawing/2014/main" id="{3A71C921-F050-EFBD-2655-6C9D988DB0E1}"/>
              </a:ext>
            </a:extLst>
          </p:cNvPr>
          <p:cNvSpPr/>
          <p:nvPr/>
        </p:nvSpPr>
        <p:spPr>
          <a:xfrm>
            <a:off x="3443626" y="3387852"/>
            <a:ext cx="232262" cy="25603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Flecha: hacia arriba 13">
            <a:extLst>
              <a:ext uri="{FF2B5EF4-FFF2-40B4-BE49-F238E27FC236}">
                <a16:creationId xmlns:a16="http://schemas.microsoft.com/office/drawing/2014/main" id="{F34FF140-AD81-FC6E-2D62-5CCDCDA97F70}"/>
              </a:ext>
            </a:extLst>
          </p:cNvPr>
          <p:cNvSpPr/>
          <p:nvPr/>
        </p:nvSpPr>
        <p:spPr>
          <a:xfrm>
            <a:off x="7519185" y="3374136"/>
            <a:ext cx="232262" cy="25603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1045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8D7186-3755-69DA-63C6-F55CC052F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4C8E36-D53F-8689-6A02-1991DA35578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s-MX" sz="3200" i="1" dirty="0">
                <a:solidFill>
                  <a:srgbClr val="002060"/>
                </a:solidFill>
                <a:latin typeface="Amasis MT Pro Medium" panose="020F0502020204030204" pitchFamily="18" charset="0"/>
              </a:rPr>
              <a:t>RESULTADOS ACADEMICOS 2025</a:t>
            </a:r>
            <a:br>
              <a:rPr lang="es-MX" sz="3200" i="1" dirty="0">
                <a:solidFill>
                  <a:srgbClr val="002060"/>
                </a:solidFill>
                <a:latin typeface="Amasis MT Pro Medium" panose="020F0502020204030204" pitchFamily="18" charset="0"/>
              </a:rPr>
            </a:br>
            <a:r>
              <a:rPr lang="es-MX" sz="3200" i="1" dirty="0">
                <a:solidFill>
                  <a:srgbClr val="002060"/>
                </a:solidFill>
                <a:latin typeface="Amasis MT Pro Medium" panose="020F0502020204030204" pitchFamily="18" charset="0"/>
              </a:rPr>
              <a:t>8° BÁSICO </a:t>
            </a:r>
            <a:endParaRPr lang="es-CL" sz="3200" i="1" dirty="0">
              <a:solidFill>
                <a:srgbClr val="002060"/>
              </a:solidFill>
              <a:latin typeface="Amasis MT Pro Medium" panose="020F0502020204030204" pitchFamily="18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985125D-0F13-FB10-E067-3B1D64EA0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2759" y="2057834"/>
            <a:ext cx="4185623" cy="576262"/>
          </a:xfrm>
        </p:spPr>
        <p:txBody>
          <a:bodyPr/>
          <a:lstStyle/>
          <a:p>
            <a:r>
              <a:rPr lang="es-MX" dirty="0"/>
              <a:t>LENGUAJE Y COMUNICACIÓN </a:t>
            </a:r>
            <a:endParaRPr lang="es-CL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7CC3E8B4-B4C6-C4E1-529A-8A8117395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MX" dirty="0"/>
          </a:p>
          <a:p>
            <a:pPr marL="0" indent="0" algn="ctr">
              <a:buNone/>
            </a:pPr>
            <a:endParaRPr lang="es-CL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EEAF6FA-930F-86EB-2D4A-4C15C8ADD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63287" y="2057834"/>
            <a:ext cx="4185618" cy="576262"/>
          </a:xfrm>
        </p:spPr>
        <p:txBody>
          <a:bodyPr/>
          <a:lstStyle/>
          <a:p>
            <a:pPr algn="ctr"/>
            <a:r>
              <a:rPr lang="es-MX" dirty="0"/>
              <a:t>MATEMATICA </a:t>
            </a:r>
            <a:endParaRPr lang="es-CL" dirty="0"/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3EC52156-F98D-12B9-DE91-F8A99774658F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473854574"/>
              </p:ext>
            </p:extLst>
          </p:nvPr>
        </p:nvGraphicFramePr>
        <p:xfrm>
          <a:off x="1093934" y="2993725"/>
          <a:ext cx="345859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9295">
                  <a:extLst>
                    <a:ext uri="{9D8B030D-6E8A-4147-A177-3AD203B41FA5}">
                      <a16:colId xmlns:a16="http://schemas.microsoft.com/office/drawing/2014/main" val="3960964148"/>
                    </a:ext>
                  </a:extLst>
                </a:gridCol>
                <a:gridCol w="1729295">
                  <a:extLst>
                    <a:ext uri="{9D8B030D-6E8A-4147-A177-3AD203B41FA5}">
                      <a16:colId xmlns:a16="http://schemas.microsoft.com/office/drawing/2014/main" val="4177750326"/>
                    </a:ext>
                  </a:extLst>
                </a:gridCol>
              </a:tblGrid>
              <a:tr h="32823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2019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2025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903402"/>
                  </a:ext>
                </a:extLst>
              </a:tr>
              <a:tr h="32823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2026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238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069485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B507B4D9-500F-C8D7-9E4E-CFFF1B931370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A1FFE2-DB5E-205E-F7CC-A6A662B974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137B41A1-506D-AD22-0CAC-E403CC2ED48E}"/>
              </a:ext>
            </a:extLst>
          </p:cNvPr>
          <p:cNvSpPr txBox="1">
            <a:spLocks/>
          </p:cNvSpPr>
          <p:nvPr/>
        </p:nvSpPr>
        <p:spPr>
          <a:xfrm>
            <a:off x="5308705" y="2737244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es-MX"/>
          </a:p>
          <a:p>
            <a:pPr marL="0" indent="0" algn="ctr">
              <a:buFont typeface="Wingdings 3" charset="2"/>
              <a:buNone/>
            </a:pPr>
            <a:endParaRPr lang="es-CL" dirty="0"/>
          </a:p>
        </p:txBody>
      </p:sp>
      <p:graphicFrame>
        <p:nvGraphicFramePr>
          <p:cNvPr id="12" name="Marcador de contenido 9">
            <a:extLst>
              <a:ext uri="{FF2B5EF4-FFF2-40B4-BE49-F238E27FC236}">
                <a16:creationId xmlns:a16="http://schemas.microsoft.com/office/drawing/2014/main" id="{74127A7D-99B9-794D-827D-CC5EBC1ED1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0263768"/>
              </p:ext>
            </p:extLst>
          </p:nvPr>
        </p:nvGraphicFramePr>
        <p:xfrm>
          <a:off x="5617549" y="2993725"/>
          <a:ext cx="345859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9295">
                  <a:extLst>
                    <a:ext uri="{9D8B030D-6E8A-4147-A177-3AD203B41FA5}">
                      <a16:colId xmlns:a16="http://schemas.microsoft.com/office/drawing/2014/main" val="3960964148"/>
                    </a:ext>
                  </a:extLst>
                </a:gridCol>
                <a:gridCol w="1729295">
                  <a:extLst>
                    <a:ext uri="{9D8B030D-6E8A-4147-A177-3AD203B41FA5}">
                      <a16:colId xmlns:a16="http://schemas.microsoft.com/office/drawing/2014/main" val="4177750326"/>
                    </a:ext>
                  </a:extLst>
                </a:gridCol>
              </a:tblGrid>
              <a:tr h="32823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2019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2025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903402"/>
                  </a:ext>
                </a:extLst>
              </a:tr>
              <a:tr h="32823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211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256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069485"/>
                  </a:ext>
                </a:extLst>
              </a:tr>
            </a:tbl>
          </a:graphicData>
        </a:graphic>
      </p:graphicFrame>
      <p:sp>
        <p:nvSpPr>
          <p:cNvPr id="13" name="Flecha: hacia arriba 12">
            <a:extLst>
              <a:ext uri="{FF2B5EF4-FFF2-40B4-BE49-F238E27FC236}">
                <a16:creationId xmlns:a16="http://schemas.microsoft.com/office/drawing/2014/main" id="{AFB3FFFA-7034-4527-8FA0-2766E6AA0399}"/>
              </a:ext>
            </a:extLst>
          </p:cNvPr>
          <p:cNvSpPr/>
          <p:nvPr/>
        </p:nvSpPr>
        <p:spPr>
          <a:xfrm>
            <a:off x="2995570" y="3355848"/>
            <a:ext cx="232262" cy="25603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Flecha: hacia arriba 13">
            <a:extLst>
              <a:ext uri="{FF2B5EF4-FFF2-40B4-BE49-F238E27FC236}">
                <a16:creationId xmlns:a16="http://schemas.microsoft.com/office/drawing/2014/main" id="{876F2B87-D41E-28DC-8555-9F2CCB983FC6}"/>
              </a:ext>
            </a:extLst>
          </p:cNvPr>
          <p:cNvSpPr/>
          <p:nvPr/>
        </p:nvSpPr>
        <p:spPr>
          <a:xfrm>
            <a:off x="7519185" y="3374136"/>
            <a:ext cx="232262" cy="25603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BDB07777-F4CB-3AFC-B099-66C46F28ECAB}"/>
              </a:ext>
            </a:extLst>
          </p:cNvPr>
          <p:cNvSpPr txBox="1">
            <a:spLocks/>
          </p:cNvSpPr>
          <p:nvPr/>
        </p:nvSpPr>
        <p:spPr>
          <a:xfrm>
            <a:off x="3298318" y="4374854"/>
            <a:ext cx="4185623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HISTORIA GEOGRAFIA Y CS. SOCIALES</a:t>
            </a:r>
            <a:endParaRPr lang="es-CL" dirty="0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FDF6E271-B5E3-8787-8453-EEED9D37A3BA}"/>
              </a:ext>
            </a:extLst>
          </p:cNvPr>
          <p:cNvSpPr txBox="1">
            <a:spLocks/>
          </p:cNvSpPr>
          <p:nvPr/>
        </p:nvSpPr>
        <p:spPr>
          <a:xfrm>
            <a:off x="4336393" y="4105656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es-MX"/>
          </a:p>
          <a:p>
            <a:pPr marL="0" indent="0" algn="ctr">
              <a:buFont typeface="Wingdings 3" charset="2"/>
              <a:buNone/>
            </a:pPr>
            <a:endParaRPr lang="es-CL" dirty="0"/>
          </a:p>
        </p:txBody>
      </p:sp>
      <p:graphicFrame>
        <p:nvGraphicFramePr>
          <p:cNvPr id="15" name="Marcador de contenido 9">
            <a:extLst>
              <a:ext uri="{FF2B5EF4-FFF2-40B4-BE49-F238E27FC236}">
                <a16:creationId xmlns:a16="http://schemas.microsoft.com/office/drawing/2014/main" id="{9E10BC6E-C658-EF40-12E0-ADFC17ED86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4052964"/>
              </p:ext>
            </p:extLst>
          </p:nvPr>
        </p:nvGraphicFramePr>
        <p:xfrm>
          <a:off x="3468711" y="5002690"/>
          <a:ext cx="345859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9295">
                  <a:extLst>
                    <a:ext uri="{9D8B030D-6E8A-4147-A177-3AD203B41FA5}">
                      <a16:colId xmlns:a16="http://schemas.microsoft.com/office/drawing/2014/main" val="3960964148"/>
                    </a:ext>
                  </a:extLst>
                </a:gridCol>
                <a:gridCol w="1729295">
                  <a:extLst>
                    <a:ext uri="{9D8B030D-6E8A-4147-A177-3AD203B41FA5}">
                      <a16:colId xmlns:a16="http://schemas.microsoft.com/office/drawing/2014/main" val="4177750326"/>
                    </a:ext>
                  </a:extLst>
                </a:gridCol>
              </a:tblGrid>
              <a:tr h="32823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2019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2025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903402"/>
                  </a:ext>
                </a:extLst>
              </a:tr>
              <a:tr h="32823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214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250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069485"/>
                  </a:ext>
                </a:extLst>
              </a:tr>
            </a:tbl>
          </a:graphicData>
        </a:graphic>
      </p:graphicFrame>
      <p:sp>
        <p:nvSpPr>
          <p:cNvPr id="16" name="Flecha: hacia arriba 15">
            <a:extLst>
              <a:ext uri="{FF2B5EF4-FFF2-40B4-BE49-F238E27FC236}">
                <a16:creationId xmlns:a16="http://schemas.microsoft.com/office/drawing/2014/main" id="{008636BB-BC1E-6320-2C8A-0A81EB69FC15}"/>
              </a:ext>
            </a:extLst>
          </p:cNvPr>
          <p:cNvSpPr/>
          <p:nvPr/>
        </p:nvSpPr>
        <p:spPr>
          <a:xfrm>
            <a:off x="5304852" y="5386561"/>
            <a:ext cx="232262" cy="25603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9002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BE9159-FD68-2EB1-DA37-D9DEF3326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A7BDFE-95A8-0A93-204C-444CD69E7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64637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s-MX" i="1" dirty="0">
                <a:solidFill>
                  <a:srgbClr val="002060"/>
                </a:solidFill>
                <a:latin typeface="Amasis MT Pro Medium" panose="020F0502020204030204" pitchFamily="18" charset="0"/>
              </a:rPr>
              <a:t>Proyecto Educativo Institucional.</a:t>
            </a:r>
            <a:endParaRPr lang="es-CL" i="1" dirty="0">
              <a:solidFill>
                <a:srgbClr val="002060"/>
              </a:solidFill>
              <a:latin typeface="Amasis MT Pro Medium" panose="020F0502020204030204" pitchFamily="18" charset="0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808B556A-667D-12B3-1267-4402C3EF0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459" y="2067282"/>
            <a:ext cx="8596312" cy="3881437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s-CL" sz="3200" dirty="0">
                <a:solidFill>
                  <a:srgbClr val="002060"/>
                </a:solidFill>
              </a:rPr>
              <a:t>VISIÓN</a:t>
            </a:r>
          </a:p>
          <a:p>
            <a:endParaRPr lang="es-CL" dirty="0"/>
          </a:p>
          <a:p>
            <a:pPr algn="just"/>
            <a:r>
              <a:rPr lang="es-CL" dirty="0"/>
              <a:t> Ser reconocidos como una institución educativa que brinda educación,  de calidad e inclusiva. En un espacio seguro, de diálogo permanente, en donde la formación valórica y la sana convivencia permita a sus estudiantes ser participes de una sociedad mas tolerante y respetuosa. Buscando mediante la innovación educativa potenciar la formación integral de sus estudiantes.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5C1FABF-2EC2-1CEC-65FC-993C2D4885A0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731085-1485-05DF-AB87-E31CFADEF2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1132678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8C271A-AEEE-1BEB-15FB-60BBB7626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DEB4C41E-0F61-2E46-418C-E233DF26E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92" y="493776"/>
            <a:ext cx="7168328" cy="740664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PROGRAMA DE INTEGRACIÓN ESCOLAR 2025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5047816-A751-66FA-550E-83048506B9D8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30F30C9-3E35-1032-79A1-A689F9892B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3C300288-8467-4AC7-92BA-A7DCC060848C}"/>
              </a:ext>
            </a:extLst>
          </p:cNvPr>
          <p:cNvSpPr txBox="1"/>
          <p:nvPr/>
        </p:nvSpPr>
        <p:spPr>
          <a:xfrm>
            <a:off x="1088136" y="1783080"/>
            <a:ext cx="16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BDF9B7-1306-DE74-255C-81ACE966B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274" y="1390412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0AA3B22-CF8E-EE06-748E-336EB8D9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8291" y="1494457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B08155B-B7B3-7F27-A58C-D18A6B1DA700}"/>
              </a:ext>
            </a:extLst>
          </p:cNvPr>
          <p:cNvSpPr/>
          <p:nvPr/>
        </p:nvSpPr>
        <p:spPr>
          <a:xfrm>
            <a:off x="1673920" y="1604270"/>
            <a:ext cx="762898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es-CL" b="1" dirty="0">
              <a:latin typeface="Comic Sans MS" panose="030F0902030302020204" pitchFamily="66" charset="0"/>
            </a:endParaRPr>
          </a:p>
          <a:p>
            <a:pPr algn="ctr"/>
            <a:r>
              <a:rPr lang="es-CL" b="1" dirty="0">
                <a:latin typeface="Comic Sans MS" panose="030F0902030302020204" pitchFamily="66" charset="0"/>
              </a:rPr>
              <a:t>   RESPONDIENDO A LAS NECESIDADES DE APRENDIZAJE   DE TODOS NUESTROS ESTUDIANTES</a:t>
            </a:r>
          </a:p>
          <a:p>
            <a:endParaRPr lang="es-CL" b="1" dirty="0">
              <a:effectLst/>
              <a:latin typeface="Chalkduster" panose="03050602040202020205" pitchFamily="66" charset="77"/>
            </a:endParaRPr>
          </a:p>
        </p:txBody>
      </p:sp>
      <p:sp>
        <p:nvSpPr>
          <p:cNvPr id="9" name="Google Shape;402;g2a0013a37d9_4_91">
            <a:extLst>
              <a:ext uri="{FF2B5EF4-FFF2-40B4-BE49-F238E27FC236}">
                <a16:creationId xmlns:a16="http://schemas.microsoft.com/office/drawing/2014/main" id="{D886F402-477F-26EC-7FBF-B09B5C7B5B5A}"/>
              </a:ext>
            </a:extLst>
          </p:cNvPr>
          <p:cNvSpPr/>
          <p:nvPr/>
        </p:nvSpPr>
        <p:spPr>
          <a:xfrm>
            <a:off x="1484014" y="4053402"/>
            <a:ext cx="6610316" cy="2093861"/>
          </a:xfrm>
          <a:custGeom>
            <a:avLst/>
            <a:gdLst/>
            <a:ahLst/>
            <a:cxnLst/>
            <a:rect l="l" t="t" r="r" b="b"/>
            <a:pathLst>
              <a:path w="11177932" h="2808455" extrusionOk="0">
                <a:moveTo>
                  <a:pt x="0" y="0"/>
                </a:moveTo>
                <a:lnTo>
                  <a:pt x="11177932" y="0"/>
                </a:lnTo>
                <a:lnTo>
                  <a:pt x="11177932" y="2808455"/>
                </a:lnTo>
                <a:lnTo>
                  <a:pt x="0" y="2808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39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7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3937FE-E67A-1E6B-945A-80F4615EE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ABF36B59-0995-22FC-F9CC-1BA105B9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92" y="493776"/>
            <a:ext cx="7168328" cy="740664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PROGRAMA DE INTEGRACIÓN ESCOLAR 2025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CAE3810-8F3D-F5A1-CFD6-ADF62F0A3BE6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5562ADC-FDEF-F5BD-860D-D4FE4F7F51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6B8F101-0C9C-5962-F556-5D4C08A43F36}"/>
              </a:ext>
            </a:extLst>
          </p:cNvPr>
          <p:cNvSpPr txBox="1"/>
          <p:nvPr/>
        </p:nvSpPr>
        <p:spPr>
          <a:xfrm>
            <a:off x="1088136" y="1783080"/>
            <a:ext cx="16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2683D2-5626-0BB2-05B0-ECF9E6F13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274" y="1390412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020EFFB-3252-8558-44D3-8FDA318C3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8291" y="1494457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2" name="Rectángulo redondeado 4">
            <a:extLst>
              <a:ext uri="{FF2B5EF4-FFF2-40B4-BE49-F238E27FC236}">
                <a16:creationId xmlns:a16="http://schemas.microsoft.com/office/drawing/2014/main" id="{0DC662D5-E4B1-A150-DE3B-D26321CB6B43}"/>
              </a:ext>
            </a:extLst>
          </p:cNvPr>
          <p:cNvSpPr/>
          <p:nvPr/>
        </p:nvSpPr>
        <p:spPr>
          <a:xfrm>
            <a:off x="1399088" y="1632524"/>
            <a:ext cx="8136904" cy="25922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2800" dirty="0">
                <a:latin typeface="Poppins"/>
              </a:rPr>
              <a:t>Identificar las necesidades educativas especiales presentes en los y las estudiantes con la finalidad de brindar apoyos pertinentes para afianzar sus aprendizajes. </a:t>
            </a:r>
            <a:endParaRPr lang="es-CL" sz="2800" dirty="0"/>
          </a:p>
        </p:txBody>
      </p:sp>
      <p:sp>
        <p:nvSpPr>
          <p:cNvPr id="5" name="Google Shape;402;g2a0013a37d9_4_91">
            <a:extLst>
              <a:ext uri="{FF2B5EF4-FFF2-40B4-BE49-F238E27FC236}">
                <a16:creationId xmlns:a16="http://schemas.microsoft.com/office/drawing/2014/main" id="{1C7D802A-4C21-48DA-5111-83427122C984}"/>
              </a:ext>
            </a:extLst>
          </p:cNvPr>
          <p:cNvSpPr/>
          <p:nvPr/>
        </p:nvSpPr>
        <p:spPr>
          <a:xfrm>
            <a:off x="1171378" y="4542272"/>
            <a:ext cx="6610316" cy="2093861"/>
          </a:xfrm>
          <a:custGeom>
            <a:avLst/>
            <a:gdLst/>
            <a:ahLst/>
            <a:cxnLst/>
            <a:rect l="l" t="t" r="r" b="b"/>
            <a:pathLst>
              <a:path w="11177932" h="2808455" extrusionOk="0">
                <a:moveTo>
                  <a:pt x="0" y="0"/>
                </a:moveTo>
                <a:lnTo>
                  <a:pt x="11177932" y="0"/>
                </a:lnTo>
                <a:lnTo>
                  <a:pt x="11177932" y="2808455"/>
                </a:lnTo>
                <a:lnTo>
                  <a:pt x="0" y="2808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184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7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2CE759-7EF8-EA90-019D-50BEC0D1D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34B1AFDF-F4B9-EBCE-24B0-1E94676F90EF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D0A8CC9-1CBD-6F67-1807-BAD20DE568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A3DAE0-117F-41D6-A051-682800610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274" y="1390412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9" name="Google Shape;103;p2">
            <a:extLst>
              <a:ext uri="{FF2B5EF4-FFF2-40B4-BE49-F238E27FC236}">
                <a16:creationId xmlns:a16="http://schemas.microsoft.com/office/drawing/2014/main" id="{2F0E38BA-8E27-EFD8-A938-A557D44A11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01876" y="545005"/>
            <a:ext cx="7167563" cy="741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i="0" u="none" strike="noStrike" cap="none" dirty="0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Profesionales PIE 2025</a:t>
            </a:r>
            <a:endParaRPr b="1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3BCE7613-F198-EB9D-D99A-99529076D1BD}"/>
              </a:ext>
            </a:extLst>
          </p:cNvPr>
          <p:cNvGrpSpPr/>
          <p:nvPr/>
        </p:nvGrpSpPr>
        <p:grpSpPr>
          <a:xfrm>
            <a:off x="1183914" y="1687783"/>
            <a:ext cx="2762720" cy="672719"/>
            <a:chOff x="142173" y="16954"/>
            <a:chExt cx="2762720" cy="672719"/>
          </a:xfrm>
        </p:grpSpPr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91B38D36-1EFA-97E0-4E78-119506C9D48F}"/>
                </a:ext>
              </a:extLst>
            </p:cNvPr>
            <p:cNvSpPr/>
            <p:nvPr/>
          </p:nvSpPr>
          <p:spPr>
            <a:xfrm>
              <a:off x="142173" y="16954"/>
              <a:ext cx="2762720" cy="672719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4" name="Rectángulo: esquinas redondeadas 4">
              <a:extLst>
                <a:ext uri="{FF2B5EF4-FFF2-40B4-BE49-F238E27FC236}">
                  <a16:creationId xmlns:a16="http://schemas.microsoft.com/office/drawing/2014/main" id="{57204E98-8C94-ECEB-9130-312622FF6B58}"/>
                </a:ext>
              </a:extLst>
            </p:cNvPr>
            <p:cNvSpPr txBox="1"/>
            <p:nvPr/>
          </p:nvSpPr>
          <p:spPr>
            <a:xfrm>
              <a:off x="175012" y="49793"/>
              <a:ext cx="2697042" cy="6070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kern="1200" dirty="0"/>
                <a:t>COORDINADORA DEL PROGRAMA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23C0036B-E0F9-38A0-C1D1-921976751FE9}"/>
              </a:ext>
            </a:extLst>
          </p:cNvPr>
          <p:cNvGrpSpPr/>
          <p:nvPr/>
        </p:nvGrpSpPr>
        <p:grpSpPr>
          <a:xfrm>
            <a:off x="1216753" y="2553828"/>
            <a:ext cx="2760022" cy="672719"/>
            <a:chOff x="83579" y="865497"/>
            <a:chExt cx="2760022" cy="672719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B1E7279A-3B4D-0185-629C-88897F5DE55B}"/>
                </a:ext>
              </a:extLst>
            </p:cNvPr>
            <p:cNvSpPr/>
            <p:nvPr/>
          </p:nvSpPr>
          <p:spPr>
            <a:xfrm>
              <a:off x="83579" y="865497"/>
              <a:ext cx="2760022" cy="672719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7" name="Rectángulo: esquinas redondeadas 4">
              <a:extLst>
                <a:ext uri="{FF2B5EF4-FFF2-40B4-BE49-F238E27FC236}">
                  <a16:creationId xmlns:a16="http://schemas.microsoft.com/office/drawing/2014/main" id="{D89CEC21-BC6B-7013-98F2-6229300C5FE4}"/>
                </a:ext>
              </a:extLst>
            </p:cNvPr>
            <p:cNvSpPr txBox="1"/>
            <p:nvPr/>
          </p:nvSpPr>
          <p:spPr>
            <a:xfrm>
              <a:off x="116418" y="898336"/>
              <a:ext cx="2694344" cy="6070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kern="1200" dirty="0"/>
                <a:t>PROFESORES DIFERENCIALES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9CCA29CB-CB5F-93E7-DC18-98E559E103E8}"/>
              </a:ext>
            </a:extLst>
          </p:cNvPr>
          <p:cNvGrpSpPr/>
          <p:nvPr/>
        </p:nvGrpSpPr>
        <p:grpSpPr>
          <a:xfrm>
            <a:off x="4318124" y="2438015"/>
            <a:ext cx="4747042" cy="990985"/>
            <a:chOff x="2927175" y="690789"/>
            <a:chExt cx="4747042" cy="990985"/>
          </a:xfrm>
        </p:grpSpPr>
        <p:sp>
          <p:nvSpPr>
            <p:cNvPr id="19" name="Rectángulo: esquinas superiores redondeadas 18">
              <a:extLst>
                <a:ext uri="{FF2B5EF4-FFF2-40B4-BE49-F238E27FC236}">
                  <a16:creationId xmlns:a16="http://schemas.microsoft.com/office/drawing/2014/main" id="{4AA503B1-0F4A-221B-4469-82174D624DFA}"/>
                </a:ext>
              </a:extLst>
            </p:cNvPr>
            <p:cNvSpPr/>
            <p:nvPr/>
          </p:nvSpPr>
          <p:spPr>
            <a:xfrm rot="5400000">
              <a:off x="4805203" y="-1187239"/>
              <a:ext cx="990985" cy="4747042"/>
            </a:xfrm>
            <a:prstGeom prst="round2SameRect">
              <a:avLst/>
            </a:prstGeom>
            <a:solidFill>
              <a:schemeClr val="accent6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1" name="Rectángulo: esquinas superiores redondeadas 4">
              <a:extLst>
                <a:ext uri="{FF2B5EF4-FFF2-40B4-BE49-F238E27FC236}">
                  <a16:creationId xmlns:a16="http://schemas.microsoft.com/office/drawing/2014/main" id="{03B2F797-3063-DCCE-9F10-F476F86BBDF0}"/>
                </a:ext>
              </a:extLst>
            </p:cNvPr>
            <p:cNvSpPr txBox="1"/>
            <p:nvPr/>
          </p:nvSpPr>
          <p:spPr>
            <a:xfrm>
              <a:off x="2927175" y="739165"/>
              <a:ext cx="4698666" cy="8942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s-ES" sz="1800" kern="1200" dirty="0"/>
                <a:t>KATERIN QUIJADA, GABRIELA VALENZUELA, MARICELA ORTIZ Y DALILA MOLINA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D5942907-4FD1-941A-60D3-72B5414BA4F1}"/>
              </a:ext>
            </a:extLst>
          </p:cNvPr>
          <p:cNvGrpSpPr/>
          <p:nvPr/>
        </p:nvGrpSpPr>
        <p:grpSpPr>
          <a:xfrm>
            <a:off x="1216753" y="3552092"/>
            <a:ext cx="2762720" cy="672719"/>
            <a:chOff x="83579" y="1730985"/>
            <a:chExt cx="2762720" cy="672719"/>
          </a:xfrm>
        </p:grpSpPr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6F99D2CA-C424-36C1-1D89-4CDC4883F7EC}"/>
                </a:ext>
              </a:extLst>
            </p:cNvPr>
            <p:cNvSpPr/>
            <p:nvPr/>
          </p:nvSpPr>
          <p:spPr>
            <a:xfrm>
              <a:off x="83579" y="1730985"/>
              <a:ext cx="2762720" cy="672719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4" name="Rectángulo: esquinas redondeadas 4">
              <a:extLst>
                <a:ext uri="{FF2B5EF4-FFF2-40B4-BE49-F238E27FC236}">
                  <a16:creationId xmlns:a16="http://schemas.microsoft.com/office/drawing/2014/main" id="{B25CB871-D76B-787D-2BE9-FE18A9B71C36}"/>
                </a:ext>
              </a:extLst>
            </p:cNvPr>
            <p:cNvSpPr txBox="1"/>
            <p:nvPr/>
          </p:nvSpPr>
          <p:spPr>
            <a:xfrm>
              <a:off x="116418" y="1763824"/>
              <a:ext cx="2697042" cy="6070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kern="1200" dirty="0"/>
                <a:t>TÉCNICO EDUC DIFERENCIAL</a:t>
              </a:r>
            </a:p>
          </p:txBody>
        </p:sp>
      </p:grpSp>
      <p:sp>
        <p:nvSpPr>
          <p:cNvPr id="25" name="Redondear rectángulo de esquina del mismo lado 4">
            <a:extLst>
              <a:ext uri="{FF2B5EF4-FFF2-40B4-BE49-F238E27FC236}">
                <a16:creationId xmlns:a16="http://schemas.microsoft.com/office/drawing/2014/main" id="{EC51C160-7A3B-EF0B-34BB-6E026067A93E}"/>
              </a:ext>
            </a:extLst>
          </p:cNvPr>
          <p:cNvSpPr txBox="1"/>
          <p:nvPr/>
        </p:nvSpPr>
        <p:spPr>
          <a:xfrm>
            <a:off x="4373336" y="3623775"/>
            <a:ext cx="4691830" cy="52935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247650" tIns="123825" rIns="247650" bIns="123825" numCol="1" spcCol="1270" anchor="ctr" anchorCtr="0">
            <a:noAutofit/>
          </a:bodyPr>
          <a:lstStyle/>
          <a:p>
            <a:pPr marL="0" lvl="1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" sz="1600" kern="1200" dirty="0"/>
              <a:t>JAVIERA BURGOS –  ANTONIA GALLARDO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33862482-44C2-A0BC-6166-BE2AC9A3BC5C}"/>
              </a:ext>
            </a:extLst>
          </p:cNvPr>
          <p:cNvGrpSpPr/>
          <p:nvPr/>
        </p:nvGrpSpPr>
        <p:grpSpPr>
          <a:xfrm>
            <a:off x="1249592" y="4493775"/>
            <a:ext cx="2762720" cy="672719"/>
            <a:chOff x="83579" y="2437340"/>
            <a:chExt cx="2762720" cy="672719"/>
          </a:xfrm>
        </p:grpSpPr>
        <p:sp>
          <p:nvSpPr>
            <p:cNvPr id="27" name="Rectángulo: esquinas redondeadas 26">
              <a:extLst>
                <a:ext uri="{FF2B5EF4-FFF2-40B4-BE49-F238E27FC236}">
                  <a16:creationId xmlns:a16="http://schemas.microsoft.com/office/drawing/2014/main" id="{CAF6A61F-2414-B1E3-A4E6-828BDB62BA41}"/>
                </a:ext>
              </a:extLst>
            </p:cNvPr>
            <p:cNvSpPr/>
            <p:nvPr/>
          </p:nvSpPr>
          <p:spPr>
            <a:xfrm>
              <a:off x="83579" y="2437340"/>
              <a:ext cx="2762720" cy="672719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8" name="Rectángulo: esquinas redondeadas 4">
              <a:extLst>
                <a:ext uri="{FF2B5EF4-FFF2-40B4-BE49-F238E27FC236}">
                  <a16:creationId xmlns:a16="http://schemas.microsoft.com/office/drawing/2014/main" id="{A0328CCB-C131-674F-0A85-1A733169548F}"/>
                </a:ext>
              </a:extLst>
            </p:cNvPr>
            <p:cNvSpPr txBox="1"/>
            <p:nvPr/>
          </p:nvSpPr>
          <p:spPr>
            <a:xfrm>
              <a:off x="116418" y="2470179"/>
              <a:ext cx="2697042" cy="6070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kern="1200" dirty="0"/>
                <a:t>PSICÓLOGA.</a:t>
              </a:r>
              <a:r>
                <a:rPr lang="es-ES" sz="2000" kern="1200" dirty="0"/>
                <a:t> </a:t>
              </a:r>
            </a:p>
          </p:txBody>
        </p:sp>
      </p:grpSp>
      <p:sp>
        <p:nvSpPr>
          <p:cNvPr id="29" name="Redondear rectángulo de esquina del mismo lado 4">
            <a:extLst>
              <a:ext uri="{FF2B5EF4-FFF2-40B4-BE49-F238E27FC236}">
                <a16:creationId xmlns:a16="http://schemas.microsoft.com/office/drawing/2014/main" id="{7DB93396-9679-A8EF-B809-74EA3FDB9191}"/>
              </a:ext>
            </a:extLst>
          </p:cNvPr>
          <p:cNvSpPr txBox="1"/>
          <p:nvPr/>
        </p:nvSpPr>
        <p:spPr>
          <a:xfrm>
            <a:off x="4373336" y="4526614"/>
            <a:ext cx="4713903" cy="5293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23825" rIns="247650" bIns="123825" numCol="1" spcCol="1270" anchor="ctr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600" kern="1200" dirty="0"/>
              <a:t>DIEGO MORAGA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07E5E84E-4BDF-C4D7-4466-35C0FFB3278E}"/>
              </a:ext>
            </a:extLst>
          </p:cNvPr>
          <p:cNvGrpSpPr/>
          <p:nvPr/>
        </p:nvGrpSpPr>
        <p:grpSpPr>
          <a:xfrm>
            <a:off x="1282431" y="5435458"/>
            <a:ext cx="2762720" cy="672719"/>
            <a:chOff x="83579" y="3143695"/>
            <a:chExt cx="2762720" cy="672719"/>
          </a:xfrm>
        </p:grpSpPr>
        <p:sp>
          <p:nvSpPr>
            <p:cNvPr id="31" name="Rectángulo: esquinas redondeadas 30">
              <a:extLst>
                <a:ext uri="{FF2B5EF4-FFF2-40B4-BE49-F238E27FC236}">
                  <a16:creationId xmlns:a16="http://schemas.microsoft.com/office/drawing/2014/main" id="{02C519E4-E4B2-26B8-B25E-C694C2A56E55}"/>
                </a:ext>
              </a:extLst>
            </p:cNvPr>
            <p:cNvSpPr/>
            <p:nvPr/>
          </p:nvSpPr>
          <p:spPr>
            <a:xfrm>
              <a:off x="83579" y="3143695"/>
              <a:ext cx="2762720" cy="672719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2" name="Rectángulo: esquinas redondeadas 4">
              <a:extLst>
                <a:ext uri="{FF2B5EF4-FFF2-40B4-BE49-F238E27FC236}">
                  <a16:creationId xmlns:a16="http://schemas.microsoft.com/office/drawing/2014/main" id="{B44D67D5-CB52-8C3D-C40C-F6E1250371C3}"/>
                </a:ext>
              </a:extLst>
            </p:cNvPr>
            <p:cNvSpPr txBox="1"/>
            <p:nvPr/>
          </p:nvSpPr>
          <p:spPr>
            <a:xfrm>
              <a:off x="116418" y="3176534"/>
              <a:ext cx="2697042" cy="6070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kern="1200" dirty="0"/>
                <a:t>FONOAUDIÓLOGO</a:t>
              </a:r>
            </a:p>
          </p:txBody>
        </p:sp>
      </p:grpSp>
      <p:sp>
        <p:nvSpPr>
          <p:cNvPr id="33" name="Redondear rectángulo de esquina del mismo lado 4">
            <a:extLst>
              <a:ext uri="{FF2B5EF4-FFF2-40B4-BE49-F238E27FC236}">
                <a16:creationId xmlns:a16="http://schemas.microsoft.com/office/drawing/2014/main" id="{7EE328CE-9BD3-C39C-614C-CAED4D5684E7}"/>
              </a:ext>
            </a:extLst>
          </p:cNvPr>
          <p:cNvSpPr txBox="1"/>
          <p:nvPr/>
        </p:nvSpPr>
        <p:spPr>
          <a:xfrm>
            <a:off x="4351263" y="5507141"/>
            <a:ext cx="4713903" cy="5293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23825" rIns="247650" bIns="123825" numCol="1" spcCol="1270" anchor="ctr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600" kern="1200" dirty="0"/>
              <a:t>DIEGO ARRIAGADA</a:t>
            </a: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DF630810-2A4A-266D-F50F-DC81416493B3}"/>
              </a:ext>
            </a:extLst>
          </p:cNvPr>
          <p:cNvGrpSpPr/>
          <p:nvPr/>
        </p:nvGrpSpPr>
        <p:grpSpPr>
          <a:xfrm>
            <a:off x="4333182" y="1789488"/>
            <a:ext cx="4683608" cy="538175"/>
            <a:chOff x="2990614" y="0"/>
            <a:chExt cx="4683608" cy="538175"/>
          </a:xfrm>
        </p:grpSpPr>
        <p:sp>
          <p:nvSpPr>
            <p:cNvPr id="35" name="Rectángulo: esquinas superiores redondeadas 34">
              <a:extLst>
                <a:ext uri="{FF2B5EF4-FFF2-40B4-BE49-F238E27FC236}">
                  <a16:creationId xmlns:a16="http://schemas.microsoft.com/office/drawing/2014/main" id="{127CFBD3-45F0-9C36-879F-067D79179668}"/>
                </a:ext>
              </a:extLst>
            </p:cNvPr>
            <p:cNvSpPr/>
            <p:nvPr/>
          </p:nvSpPr>
          <p:spPr>
            <a:xfrm rot="5400000">
              <a:off x="5063330" y="-2072716"/>
              <a:ext cx="538175" cy="4683608"/>
            </a:xfrm>
            <a:prstGeom prst="round2SameRect">
              <a:avLst/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6" name="Rectángulo: esquinas superiores redondeadas 4">
              <a:extLst>
                <a:ext uri="{FF2B5EF4-FFF2-40B4-BE49-F238E27FC236}">
                  <a16:creationId xmlns:a16="http://schemas.microsoft.com/office/drawing/2014/main" id="{9B5C416F-E37C-D56D-A579-ED57699B14D1}"/>
                </a:ext>
              </a:extLst>
            </p:cNvPr>
            <p:cNvSpPr txBox="1"/>
            <p:nvPr/>
          </p:nvSpPr>
          <p:spPr>
            <a:xfrm>
              <a:off x="2990614" y="26272"/>
              <a:ext cx="4657336" cy="4856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1800" kern="1200" dirty="0"/>
                <a:t>SOLEDAD SABANDO (REEMPLAZO)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851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ADAC32-40AE-0EA9-18B3-4C0E86F6E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6DCD42EB-A6ED-F03B-8440-BEAAA1252310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987EAE-B621-2637-922A-DB0551B89B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5E467D-4A6A-2DAB-8FEE-ACCC51880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274" y="1390412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7" name="Google Shape;389;g2a0013a37d9_4_75">
            <a:extLst>
              <a:ext uri="{FF2B5EF4-FFF2-40B4-BE49-F238E27FC236}">
                <a16:creationId xmlns:a16="http://schemas.microsoft.com/office/drawing/2014/main" id="{6B836887-1216-D25F-D158-86FC49DDAF4A}"/>
              </a:ext>
            </a:extLst>
          </p:cNvPr>
          <p:cNvSpPr txBox="1"/>
          <p:nvPr/>
        </p:nvSpPr>
        <p:spPr>
          <a:xfrm>
            <a:off x="2042857" y="427186"/>
            <a:ext cx="6929800" cy="1097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78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EL PROGRAMA DE INTEGRACIÓN ESCOLAR ATIENDE A ESTUDIANTES CON NECESIDADES EDUCATIVAS ESPECIALES TRANSITORIAS</a:t>
            </a:r>
            <a:endParaRPr sz="2178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78;g2a0013a37d9_4_75">
            <a:extLst>
              <a:ext uri="{FF2B5EF4-FFF2-40B4-BE49-F238E27FC236}">
                <a16:creationId xmlns:a16="http://schemas.microsoft.com/office/drawing/2014/main" id="{CDC0ECE7-6104-E26F-DA79-64EF32805163}"/>
              </a:ext>
            </a:extLst>
          </p:cNvPr>
          <p:cNvSpPr/>
          <p:nvPr/>
        </p:nvSpPr>
        <p:spPr>
          <a:xfrm>
            <a:off x="747579" y="1745722"/>
            <a:ext cx="2345131" cy="2096300"/>
          </a:xfrm>
          <a:custGeom>
            <a:avLst/>
            <a:gdLst/>
            <a:ahLst/>
            <a:cxnLst/>
            <a:rect l="l" t="t" r="r" b="b"/>
            <a:pathLst>
              <a:path w="2980015" h="3024000" extrusionOk="0">
                <a:moveTo>
                  <a:pt x="0" y="0"/>
                </a:moveTo>
                <a:lnTo>
                  <a:pt x="2980015" y="0"/>
                </a:lnTo>
                <a:lnTo>
                  <a:pt x="2980015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84;g2a0013a37d9_4_75">
            <a:extLst>
              <a:ext uri="{FF2B5EF4-FFF2-40B4-BE49-F238E27FC236}">
                <a16:creationId xmlns:a16="http://schemas.microsoft.com/office/drawing/2014/main" id="{CC468FB6-A928-A791-925E-B40F42A9CDF3}"/>
              </a:ext>
            </a:extLst>
          </p:cNvPr>
          <p:cNvSpPr txBox="1"/>
          <p:nvPr/>
        </p:nvSpPr>
        <p:spPr>
          <a:xfrm>
            <a:off x="747579" y="2161074"/>
            <a:ext cx="216823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TRASTORNO ESPECÍFICO DEL LENGUAJE</a:t>
            </a:r>
          </a:p>
        </p:txBody>
      </p:sp>
      <p:sp>
        <p:nvSpPr>
          <p:cNvPr id="20" name="Google Shape;379;g2a0013a37d9_4_75">
            <a:extLst>
              <a:ext uri="{FF2B5EF4-FFF2-40B4-BE49-F238E27FC236}">
                <a16:creationId xmlns:a16="http://schemas.microsoft.com/office/drawing/2014/main" id="{0A92DF3D-9109-514B-02E7-6BF7E22BCA49}"/>
              </a:ext>
            </a:extLst>
          </p:cNvPr>
          <p:cNvSpPr/>
          <p:nvPr/>
        </p:nvSpPr>
        <p:spPr>
          <a:xfrm>
            <a:off x="2652050" y="2890326"/>
            <a:ext cx="2376479" cy="1903391"/>
          </a:xfrm>
          <a:custGeom>
            <a:avLst/>
            <a:gdLst/>
            <a:ahLst/>
            <a:cxnLst/>
            <a:rect l="l" t="t" r="r" b="b"/>
            <a:pathLst>
              <a:path w="2864553" h="3024000" extrusionOk="0">
                <a:moveTo>
                  <a:pt x="0" y="0"/>
                </a:moveTo>
                <a:lnTo>
                  <a:pt x="2864552" y="0"/>
                </a:lnTo>
                <a:lnTo>
                  <a:pt x="286455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B2091779-7602-6320-9375-B68384695925}"/>
              </a:ext>
            </a:extLst>
          </p:cNvPr>
          <p:cNvSpPr/>
          <p:nvPr/>
        </p:nvSpPr>
        <p:spPr>
          <a:xfrm>
            <a:off x="3260076" y="3611188"/>
            <a:ext cx="133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TDA-H</a:t>
            </a:r>
          </a:p>
        </p:txBody>
      </p:sp>
      <p:sp>
        <p:nvSpPr>
          <p:cNvPr id="38" name="Google Shape;380;g2a0013a37d9_4_75">
            <a:extLst>
              <a:ext uri="{FF2B5EF4-FFF2-40B4-BE49-F238E27FC236}">
                <a16:creationId xmlns:a16="http://schemas.microsoft.com/office/drawing/2014/main" id="{8E3CEC00-DE03-A913-9610-0F6E06124E4F}"/>
              </a:ext>
            </a:extLst>
          </p:cNvPr>
          <p:cNvSpPr/>
          <p:nvPr/>
        </p:nvSpPr>
        <p:spPr>
          <a:xfrm>
            <a:off x="4752393" y="1524947"/>
            <a:ext cx="2056320" cy="1799280"/>
          </a:xfrm>
          <a:custGeom>
            <a:avLst/>
            <a:gdLst/>
            <a:ahLst/>
            <a:cxnLst/>
            <a:rect l="l" t="t" r="r" b="b"/>
            <a:pathLst>
              <a:path w="3024000" h="3024000" extrusionOk="0">
                <a:moveTo>
                  <a:pt x="0" y="0"/>
                </a:moveTo>
                <a:lnTo>
                  <a:pt x="3024000" y="0"/>
                </a:lnTo>
                <a:lnTo>
                  <a:pt x="30240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86;g2a0013a37d9_4_75">
            <a:extLst>
              <a:ext uri="{FF2B5EF4-FFF2-40B4-BE49-F238E27FC236}">
                <a16:creationId xmlns:a16="http://schemas.microsoft.com/office/drawing/2014/main" id="{81C7DA41-A7B7-8791-A561-17DF7F423E45}"/>
              </a:ext>
            </a:extLst>
          </p:cNvPr>
          <p:cNvSpPr txBox="1"/>
          <p:nvPr/>
        </p:nvSpPr>
        <p:spPr>
          <a:xfrm>
            <a:off x="4752393" y="1866042"/>
            <a:ext cx="203924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DÉFICIT ESPECÍFICO DEL APRENDIZAJE </a:t>
            </a:r>
          </a:p>
        </p:txBody>
      </p:sp>
      <p:sp>
        <p:nvSpPr>
          <p:cNvPr id="40" name="Google Shape;380;g2a0013a37d9_4_75">
            <a:extLst>
              <a:ext uri="{FF2B5EF4-FFF2-40B4-BE49-F238E27FC236}">
                <a16:creationId xmlns:a16="http://schemas.microsoft.com/office/drawing/2014/main" id="{0716A45B-7598-37EC-FFFF-BEA32747C259}"/>
              </a:ext>
            </a:extLst>
          </p:cNvPr>
          <p:cNvSpPr/>
          <p:nvPr/>
        </p:nvSpPr>
        <p:spPr>
          <a:xfrm>
            <a:off x="6096000" y="2964946"/>
            <a:ext cx="2056320" cy="1799280"/>
          </a:xfrm>
          <a:custGeom>
            <a:avLst/>
            <a:gdLst/>
            <a:ahLst/>
            <a:cxnLst/>
            <a:rect l="l" t="t" r="r" b="b"/>
            <a:pathLst>
              <a:path w="3024000" h="3024000" extrusionOk="0">
                <a:moveTo>
                  <a:pt x="0" y="0"/>
                </a:moveTo>
                <a:lnTo>
                  <a:pt x="3024000" y="0"/>
                </a:lnTo>
                <a:lnTo>
                  <a:pt x="30240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387;g2a0013a37d9_4_75">
            <a:extLst>
              <a:ext uri="{FF2B5EF4-FFF2-40B4-BE49-F238E27FC236}">
                <a16:creationId xmlns:a16="http://schemas.microsoft.com/office/drawing/2014/main" id="{013A1262-E416-EC61-F253-AF9D043B0A21}"/>
              </a:ext>
            </a:extLst>
          </p:cNvPr>
          <p:cNvSpPr txBox="1"/>
          <p:nvPr/>
        </p:nvSpPr>
        <p:spPr>
          <a:xfrm>
            <a:off x="6313901" y="3611188"/>
            <a:ext cx="17628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DISFAMIA</a:t>
            </a:r>
            <a:r>
              <a:rPr lang="es-E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383;g2a0013a37d9_4_75">
            <a:extLst>
              <a:ext uri="{FF2B5EF4-FFF2-40B4-BE49-F238E27FC236}">
                <a16:creationId xmlns:a16="http://schemas.microsoft.com/office/drawing/2014/main" id="{F924DAB7-9487-8124-D7DE-137F851F12A4}"/>
              </a:ext>
            </a:extLst>
          </p:cNvPr>
          <p:cNvSpPr/>
          <p:nvPr/>
        </p:nvSpPr>
        <p:spPr>
          <a:xfrm>
            <a:off x="7672432" y="1641078"/>
            <a:ext cx="2164176" cy="1683149"/>
          </a:xfrm>
          <a:custGeom>
            <a:avLst/>
            <a:gdLst/>
            <a:ahLst/>
            <a:cxnLst/>
            <a:rect l="l" t="t" r="r" b="b"/>
            <a:pathLst>
              <a:path w="2644821" h="2631597" extrusionOk="0">
                <a:moveTo>
                  <a:pt x="0" y="0"/>
                </a:moveTo>
                <a:lnTo>
                  <a:pt x="2644821" y="0"/>
                </a:lnTo>
                <a:lnTo>
                  <a:pt x="2644821" y="2631597"/>
                </a:lnTo>
                <a:lnTo>
                  <a:pt x="0" y="2631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87;g2a0013a37d9_4_75">
            <a:extLst>
              <a:ext uri="{FF2B5EF4-FFF2-40B4-BE49-F238E27FC236}">
                <a16:creationId xmlns:a16="http://schemas.microsoft.com/office/drawing/2014/main" id="{5ED799F7-A39F-7ECC-C96C-6283835ECD3F}"/>
              </a:ext>
            </a:extLst>
          </p:cNvPr>
          <p:cNvSpPr txBox="1"/>
          <p:nvPr/>
        </p:nvSpPr>
        <p:spPr>
          <a:xfrm>
            <a:off x="7820384" y="2082774"/>
            <a:ext cx="20162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FUNCIONAMIENTO INTELECTUAL LIMÍTROFE</a:t>
            </a:r>
          </a:p>
        </p:txBody>
      </p:sp>
      <p:sp>
        <p:nvSpPr>
          <p:cNvPr id="44" name="Google Shape;382;g2a0013a37d9_4_75">
            <a:extLst>
              <a:ext uri="{FF2B5EF4-FFF2-40B4-BE49-F238E27FC236}">
                <a16:creationId xmlns:a16="http://schemas.microsoft.com/office/drawing/2014/main" id="{79FF9820-AFE8-30D8-AB02-DF66831E650C}"/>
              </a:ext>
            </a:extLst>
          </p:cNvPr>
          <p:cNvSpPr/>
          <p:nvPr/>
        </p:nvSpPr>
        <p:spPr>
          <a:xfrm>
            <a:off x="1364148" y="4283718"/>
            <a:ext cx="7608509" cy="2548850"/>
          </a:xfrm>
          <a:custGeom>
            <a:avLst/>
            <a:gdLst/>
            <a:ahLst/>
            <a:cxnLst/>
            <a:rect l="l" t="t" r="r" b="b"/>
            <a:pathLst>
              <a:path w="11177932" h="2808455" extrusionOk="0">
                <a:moveTo>
                  <a:pt x="0" y="0"/>
                </a:moveTo>
                <a:lnTo>
                  <a:pt x="11177932" y="0"/>
                </a:lnTo>
                <a:lnTo>
                  <a:pt x="11177932" y="2808455"/>
                </a:lnTo>
                <a:lnTo>
                  <a:pt x="0" y="2808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76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F02ED0-07B9-3BD0-9D1B-A3D8E84E7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98E687B-8316-6A61-E493-1F81FFD9B0A6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4426F2-206C-915D-53E8-D2672BC48F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4441E6-9390-C932-1644-6996FB4D7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274" y="1390412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66937917-E7CE-89B7-8EA4-5FAA78367D37}"/>
              </a:ext>
            </a:extLst>
          </p:cNvPr>
          <p:cNvSpPr/>
          <p:nvPr/>
        </p:nvSpPr>
        <p:spPr>
          <a:xfrm>
            <a:off x="3260076" y="3611188"/>
            <a:ext cx="133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TDA-H</a:t>
            </a:r>
          </a:p>
        </p:txBody>
      </p:sp>
      <p:sp>
        <p:nvSpPr>
          <p:cNvPr id="39" name="Google Shape;386;g2a0013a37d9_4_75">
            <a:extLst>
              <a:ext uri="{FF2B5EF4-FFF2-40B4-BE49-F238E27FC236}">
                <a16:creationId xmlns:a16="http://schemas.microsoft.com/office/drawing/2014/main" id="{8B877336-4810-36DD-9A97-EEDB09B78F79}"/>
              </a:ext>
            </a:extLst>
          </p:cNvPr>
          <p:cNvSpPr txBox="1"/>
          <p:nvPr/>
        </p:nvSpPr>
        <p:spPr>
          <a:xfrm>
            <a:off x="4752393" y="1866042"/>
            <a:ext cx="203924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DÉFICIT ESPECÍFICO DEL APRENDIZAJE </a:t>
            </a:r>
          </a:p>
        </p:txBody>
      </p:sp>
      <p:sp>
        <p:nvSpPr>
          <p:cNvPr id="41" name="Google Shape;387;g2a0013a37d9_4_75">
            <a:extLst>
              <a:ext uri="{FF2B5EF4-FFF2-40B4-BE49-F238E27FC236}">
                <a16:creationId xmlns:a16="http://schemas.microsoft.com/office/drawing/2014/main" id="{030530F1-A98B-0455-E6A0-867079B5877F}"/>
              </a:ext>
            </a:extLst>
          </p:cNvPr>
          <p:cNvSpPr txBox="1"/>
          <p:nvPr/>
        </p:nvSpPr>
        <p:spPr>
          <a:xfrm>
            <a:off x="6313901" y="3611188"/>
            <a:ext cx="17628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DISFAMIA</a:t>
            </a:r>
            <a:r>
              <a:rPr lang="es-E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87;g2a0013a37d9_4_75">
            <a:extLst>
              <a:ext uri="{FF2B5EF4-FFF2-40B4-BE49-F238E27FC236}">
                <a16:creationId xmlns:a16="http://schemas.microsoft.com/office/drawing/2014/main" id="{CEE77FE9-298B-3347-6CED-BFF59C21733B}"/>
              </a:ext>
            </a:extLst>
          </p:cNvPr>
          <p:cNvSpPr txBox="1"/>
          <p:nvPr/>
        </p:nvSpPr>
        <p:spPr>
          <a:xfrm>
            <a:off x="7820384" y="2082774"/>
            <a:ext cx="20162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FUNCIONAMIENTO INTELECTUAL LIMÍTROFE</a:t>
            </a:r>
          </a:p>
        </p:txBody>
      </p:sp>
      <p:sp>
        <p:nvSpPr>
          <p:cNvPr id="2" name="Google Shape;406;g2a0013a37d9_4_91">
            <a:extLst>
              <a:ext uri="{FF2B5EF4-FFF2-40B4-BE49-F238E27FC236}">
                <a16:creationId xmlns:a16="http://schemas.microsoft.com/office/drawing/2014/main" id="{144B904D-98CD-3F02-F525-3AEBAD48F006}"/>
              </a:ext>
            </a:extLst>
          </p:cNvPr>
          <p:cNvSpPr txBox="1"/>
          <p:nvPr/>
        </p:nvSpPr>
        <p:spPr>
          <a:xfrm>
            <a:off x="2169837" y="357838"/>
            <a:ext cx="6877200" cy="427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78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Y NECESIDADES EDUCATIVAS </a:t>
            </a:r>
            <a:r>
              <a:rPr lang="es-ES" sz="2178" dirty="0">
                <a:latin typeface="Calibri"/>
                <a:ea typeface="Calibri"/>
                <a:cs typeface="Calibri"/>
                <a:sym typeface="Calibri"/>
              </a:rPr>
              <a:t>ESPECIALES </a:t>
            </a:r>
            <a:r>
              <a:rPr lang="es-ES" sz="2178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PERMANENTES: </a:t>
            </a:r>
            <a:endParaRPr sz="2178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99;g2a0013a37d9_4_91">
            <a:extLst>
              <a:ext uri="{FF2B5EF4-FFF2-40B4-BE49-F238E27FC236}">
                <a16:creationId xmlns:a16="http://schemas.microsoft.com/office/drawing/2014/main" id="{26D27B53-0DE3-09C6-98F5-425D28BC241A}"/>
              </a:ext>
            </a:extLst>
          </p:cNvPr>
          <p:cNvSpPr/>
          <p:nvPr/>
        </p:nvSpPr>
        <p:spPr>
          <a:xfrm>
            <a:off x="1523085" y="1197032"/>
            <a:ext cx="2026410" cy="2018520"/>
          </a:xfrm>
          <a:custGeom>
            <a:avLst/>
            <a:gdLst/>
            <a:ahLst/>
            <a:cxnLst/>
            <a:rect l="l" t="t" r="r" b="b"/>
            <a:pathLst>
              <a:path w="2980015" h="3024000" extrusionOk="0">
                <a:moveTo>
                  <a:pt x="0" y="0"/>
                </a:moveTo>
                <a:lnTo>
                  <a:pt x="2980015" y="0"/>
                </a:lnTo>
                <a:lnTo>
                  <a:pt x="2980015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4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7D1DFDB-D81C-3571-2A28-683CD0336BC3}"/>
              </a:ext>
            </a:extLst>
          </p:cNvPr>
          <p:cNvSpPr txBox="1"/>
          <p:nvPr/>
        </p:nvSpPr>
        <p:spPr>
          <a:xfrm>
            <a:off x="1696140" y="1673920"/>
            <a:ext cx="1740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TRASTORNO DEL ESPECTRO AUTISTA</a:t>
            </a:r>
          </a:p>
        </p:txBody>
      </p:sp>
      <p:sp>
        <p:nvSpPr>
          <p:cNvPr id="10" name="Google Shape;400;g2a0013a37d9_4_91">
            <a:extLst>
              <a:ext uri="{FF2B5EF4-FFF2-40B4-BE49-F238E27FC236}">
                <a16:creationId xmlns:a16="http://schemas.microsoft.com/office/drawing/2014/main" id="{DF5A73D5-9CCB-9264-07ED-2D218866EAE6}"/>
              </a:ext>
            </a:extLst>
          </p:cNvPr>
          <p:cNvSpPr/>
          <p:nvPr/>
        </p:nvSpPr>
        <p:spPr>
          <a:xfrm>
            <a:off x="4305658" y="1140332"/>
            <a:ext cx="1947896" cy="2131920"/>
          </a:xfrm>
          <a:custGeom>
            <a:avLst/>
            <a:gdLst/>
            <a:ahLst/>
            <a:cxnLst/>
            <a:rect l="l" t="t" r="r" b="b"/>
            <a:pathLst>
              <a:path w="2864553" h="3024000" extrusionOk="0">
                <a:moveTo>
                  <a:pt x="0" y="0"/>
                </a:moveTo>
                <a:lnTo>
                  <a:pt x="2864552" y="0"/>
                </a:lnTo>
                <a:lnTo>
                  <a:pt x="286455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04;g2a0013a37d9_4_91">
            <a:extLst>
              <a:ext uri="{FF2B5EF4-FFF2-40B4-BE49-F238E27FC236}">
                <a16:creationId xmlns:a16="http://schemas.microsoft.com/office/drawing/2014/main" id="{811C1CAA-FC85-A7D4-1EF9-4D44C1C53A56}"/>
              </a:ext>
            </a:extLst>
          </p:cNvPr>
          <p:cNvSpPr txBox="1"/>
          <p:nvPr/>
        </p:nvSpPr>
        <p:spPr>
          <a:xfrm>
            <a:off x="4485476" y="1728851"/>
            <a:ext cx="176807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DISCAPACIDAD INTELECTUAL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1;g2a0013a37d9_4_91">
            <a:extLst>
              <a:ext uri="{FF2B5EF4-FFF2-40B4-BE49-F238E27FC236}">
                <a16:creationId xmlns:a16="http://schemas.microsoft.com/office/drawing/2014/main" id="{10219FB3-14DC-55C2-66C3-0858AF0D592B}"/>
              </a:ext>
            </a:extLst>
          </p:cNvPr>
          <p:cNvSpPr/>
          <p:nvPr/>
        </p:nvSpPr>
        <p:spPr>
          <a:xfrm>
            <a:off x="7009717" y="1288245"/>
            <a:ext cx="2056320" cy="1761480"/>
          </a:xfrm>
          <a:custGeom>
            <a:avLst/>
            <a:gdLst/>
            <a:ahLst/>
            <a:cxnLst/>
            <a:rect l="l" t="t" r="r" b="b"/>
            <a:pathLst>
              <a:path w="3024000" h="3024000" extrusionOk="0">
                <a:moveTo>
                  <a:pt x="0" y="0"/>
                </a:moveTo>
                <a:lnTo>
                  <a:pt x="3024000" y="0"/>
                </a:lnTo>
                <a:lnTo>
                  <a:pt x="30240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05;g2a0013a37d9_4_91">
            <a:extLst>
              <a:ext uri="{FF2B5EF4-FFF2-40B4-BE49-F238E27FC236}">
                <a16:creationId xmlns:a16="http://schemas.microsoft.com/office/drawing/2014/main" id="{6DCF134F-4C84-5321-E03F-8C352B7A2DDF}"/>
              </a:ext>
            </a:extLst>
          </p:cNvPr>
          <p:cNvSpPr txBox="1"/>
          <p:nvPr/>
        </p:nvSpPr>
        <p:spPr>
          <a:xfrm>
            <a:off x="7070063" y="1944294"/>
            <a:ext cx="177995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HIPOACUSIA 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1E69E34-32AC-9E1B-56CA-0995F083E9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8732" y="3374419"/>
            <a:ext cx="5782612" cy="332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7A3626-E8C5-72B7-B029-2EB52180A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D1FC1A5D-5EF7-C724-6F98-F5935BE8182E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2A83A5-1089-CD5E-5BD4-D9F71A6F5E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FBB631-5743-9BCB-2C9E-E24D112BC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274" y="1390412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C2DFDA43-84CA-D141-CC83-F61D271B2612}"/>
              </a:ext>
            </a:extLst>
          </p:cNvPr>
          <p:cNvSpPr/>
          <p:nvPr/>
        </p:nvSpPr>
        <p:spPr>
          <a:xfrm>
            <a:off x="3260076" y="3611188"/>
            <a:ext cx="133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TDA-H</a:t>
            </a:r>
          </a:p>
        </p:txBody>
      </p:sp>
      <p:sp>
        <p:nvSpPr>
          <p:cNvPr id="39" name="Google Shape;386;g2a0013a37d9_4_75">
            <a:extLst>
              <a:ext uri="{FF2B5EF4-FFF2-40B4-BE49-F238E27FC236}">
                <a16:creationId xmlns:a16="http://schemas.microsoft.com/office/drawing/2014/main" id="{641570A8-2264-5F84-6BA8-90C37CE57C1A}"/>
              </a:ext>
            </a:extLst>
          </p:cNvPr>
          <p:cNvSpPr txBox="1"/>
          <p:nvPr/>
        </p:nvSpPr>
        <p:spPr>
          <a:xfrm>
            <a:off x="4752393" y="1866042"/>
            <a:ext cx="203924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DÉFICIT ESPECÍFICO DEL APRENDIZAJE </a:t>
            </a:r>
          </a:p>
        </p:txBody>
      </p:sp>
      <p:sp>
        <p:nvSpPr>
          <p:cNvPr id="41" name="Google Shape;387;g2a0013a37d9_4_75">
            <a:extLst>
              <a:ext uri="{FF2B5EF4-FFF2-40B4-BE49-F238E27FC236}">
                <a16:creationId xmlns:a16="http://schemas.microsoft.com/office/drawing/2014/main" id="{4CA51122-2EAD-746C-A9AA-ABBD22166983}"/>
              </a:ext>
            </a:extLst>
          </p:cNvPr>
          <p:cNvSpPr txBox="1"/>
          <p:nvPr/>
        </p:nvSpPr>
        <p:spPr>
          <a:xfrm>
            <a:off x="6313901" y="3611188"/>
            <a:ext cx="17628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DISFAMIA</a:t>
            </a:r>
            <a:r>
              <a:rPr lang="es-E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87;g2a0013a37d9_4_75">
            <a:extLst>
              <a:ext uri="{FF2B5EF4-FFF2-40B4-BE49-F238E27FC236}">
                <a16:creationId xmlns:a16="http://schemas.microsoft.com/office/drawing/2014/main" id="{34E59295-E6D2-B4CD-F436-6FC51491A1DC}"/>
              </a:ext>
            </a:extLst>
          </p:cNvPr>
          <p:cNvSpPr txBox="1"/>
          <p:nvPr/>
        </p:nvSpPr>
        <p:spPr>
          <a:xfrm>
            <a:off x="7820384" y="2082774"/>
            <a:ext cx="20162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FUNCIONAMIENTO INTELECTUAL LIMÍTROFE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DA7B19D-4BFE-732C-682E-B396ABEBD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030" y="535838"/>
            <a:ext cx="7444378" cy="1320800"/>
          </a:xfrm>
        </p:spPr>
        <p:txBody>
          <a:bodyPr>
            <a:noAutofit/>
          </a:bodyPr>
          <a:lstStyle/>
          <a:p>
            <a:pPr algn="ctr"/>
            <a:r>
              <a:rPr lang="es-CL" sz="2400" dirty="0">
                <a:solidFill>
                  <a:schemeClr val="tx1"/>
                </a:solidFill>
                <a:latin typeface="Trebuchet MS" panose="020B0703020202090204" pitchFamily="34" charset="0"/>
              </a:rPr>
              <a:t>INTERVENCIÓN EN EL ÁREA FONOAUDIOLÓGICA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692E7814-0C95-A2ED-A2A0-9C5A25FD4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107993"/>
              </p:ext>
            </p:extLst>
          </p:nvPr>
        </p:nvGraphicFramePr>
        <p:xfrm>
          <a:off x="3537167" y="1579610"/>
          <a:ext cx="5904656" cy="2431647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4872197">
                  <a:extLst>
                    <a:ext uri="{9D8B030D-6E8A-4147-A177-3AD203B41FA5}">
                      <a16:colId xmlns:a16="http://schemas.microsoft.com/office/drawing/2014/main" val="817588985"/>
                    </a:ext>
                  </a:extLst>
                </a:gridCol>
                <a:gridCol w="1032459">
                  <a:extLst>
                    <a:ext uri="{9D8B030D-6E8A-4147-A177-3AD203B41FA5}">
                      <a16:colId xmlns:a16="http://schemas.microsoft.com/office/drawing/2014/main" val="2526044656"/>
                    </a:ext>
                  </a:extLst>
                </a:gridCol>
              </a:tblGrid>
              <a:tr h="1180254">
                <a:tc gridSpan="2">
                  <a:txBody>
                    <a:bodyPr/>
                    <a:lstStyle/>
                    <a:p>
                      <a:pPr algn="ctr"/>
                      <a:endParaRPr lang="es-CL" b="0" dirty="0">
                        <a:solidFill>
                          <a:schemeClr val="accent1"/>
                        </a:solidFill>
                      </a:endParaRPr>
                    </a:p>
                    <a:p>
                      <a:pPr algn="ctr"/>
                      <a:r>
                        <a:rPr lang="es-CL" b="0" dirty="0">
                          <a:solidFill>
                            <a:schemeClr val="tx1"/>
                          </a:solidFill>
                        </a:rPr>
                        <a:t>FONOAUDIÓLOGO DIEGO ARRIAGADA RIVAS.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36390"/>
                  </a:ext>
                </a:extLst>
              </a:tr>
              <a:tr h="1251393">
                <a:tc>
                  <a:txBody>
                    <a:bodyPr/>
                    <a:lstStyle/>
                    <a:p>
                      <a:endParaRPr lang="es-CL" dirty="0"/>
                    </a:p>
                    <a:p>
                      <a:r>
                        <a:rPr lang="es-CL" dirty="0"/>
                        <a:t>ESTUDIANTES ATENDIDOS EN MODALIDAD INDIVIDUAL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2400" dirty="0"/>
                    </a:p>
                    <a:p>
                      <a:pPr algn="ctr"/>
                      <a:r>
                        <a:rPr lang="es-CL" sz="2400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949860"/>
                  </a:ext>
                </a:extLst>
              </a:tr>
            </a:tbl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AED998B6-DF8A-AD01-72AA-5120F9925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366" y="3224381"/>
            <a:ext cx="230425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5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E698A2-85F3-4F39-7135-986D3AFFA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49C0858-7B46-9D10-FB58-AE2D4C7AD98D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51A38C-D7D7-6DE5-87BF-C6DE9BC3EC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F2E590-D082-C236-34F5-01FE5A333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274" y="1390412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C25DAAC2-4D31-6703-2E74-E19059058263}"/>
              </a:ext>
            </a:extLst>
          </p:cNvPr>
          <p:cNvSpPr/>
          <p:nvPr/>
        </p:nvSpPr>
        <p:spPr>
          <a:xfrm>
            <a:off x="3260076" y="3611188"/>
            <a:ext cx="133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TDA-H</a:t>
            </a:r>
          </a:p>
        </p:txBody>
      </p:sp>
      <p:sp>
        <p:nvSpPr>
          <p:cNvPr id="39" name="Google Shape;386;g2a0013a37d9_4_75">
            <a:extLst>
              <a:ext uri="{FF2B5EF4-FFF2-40B4-BE49-F238E27FC236}">
                <a16:creationId xmlns:a16="http://schemas.microsoft.com/office/drawing/2014/main" id="{5ECC2375-EE68-DE8C-A5BC-24243C688976}"/>
              </a:ext>
            </a:extLst>
          </p:cNvPr>
          <p:cNvSpPr txBox="1"/>
          <p:nvPr/>
        </p:nvSpPr>
        <p:spPr>
          <a:xfrm>
            <a:off x="4752393" y="1866042"/>
            <a:ext cx="203924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DÉFICIT ESPECÍFICO DEL APRENDIZAJE </a:t>
            </a:r>
          </a:p>
        </p:txBody>
      </p:sp>
      <p:sp>
        <p:nvSpPr>
          <p:cNvPr id="41" name="Google Shape;387;g2a0013a37d9_4_75">
            <a:extLst>
              <a:ext uri="{FF2B5EF4-FFF2-40B4-BE49-F238E27FC236}">
                <a16:creationId xmlns:a16="http://schemas.microsoft.com/office/drawing/2014/main" id="{D137C098-6E86-27F7-4DEE-C57749207664}"/>
              </a:ext>
            </a:extLst>
          </p:cNvPr>
          <p:cNvSpPr txBox="1"/>
          <p:nvPr/>
        </p:nvSpPr>
        <p:spPr>
          <a:xfrm>
            <a:off x="6313901" y="3611188"/>
            <a:ext cx="17628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DISFAMIA</a:t>
            </a:r>
            <a:r>
              <a:rPr lang="es-E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87;g2a0013a37d9_4_75">
            <a:extLst>
              <a:ext uri="{FF2B5EF4-FFF2-40B4-BE49-F238E27FC236}">
                <a16:creationId xmlns:a16="http://schemas.microsoft.com/office/drawing/2014/main" id="{5005000F-1A27-B8F7-39C9-0BA069002CA1}"/>
              </a:ext>
            </a:extLst>
          </p:cNvPr>
          <p:cNvSpPr txBox="1"/>
          <p:nvPr/>
        </p:nvSpPr>
        <p:spPr>
          <a:xfrm>
            <a:off x="7820384" y="2082774"/>
            <a:ext cx="20162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FUNCIONAMIENTO INTELECTUAL LIMÍTROFE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C85A3FD-0467-5EC5-7E9D-DD67A509B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966" y="407266"/>
            <a:ext cx="7444378" cy="1320800"/>
          </a:xfrm>
        </p:spPr>
        <p:txBody>
          <a:bodyPr>
            <a:noAutofit/>
          </a:bodyPr>
          <a:lstStyle/>
          <a:p>
            <a:pPr algn="ctr"/>
            <a:r>
              <a:rPr lang="es-CL" sz="2400" dirty="0">
                <a:solidFill>
                  <a:schemeClr val="tx1"/>
                </a:solidFill>
                <a:latin typeface="Trebuchet MS" panose="020B0703020202090204" pitchFamily="34" charset="0"/>
              </a:rPr>
              <a:t>INTERVENCIÓN EN EL ÁREA FONOAUDIOLÓGICA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936009A-E3AB-6665-978C-24938E6E128E}"/>
              </a:ext>
            </a:extLst>
          </p:cNvPr>
          <p:cNvSpPr txBox="1"/>
          <p:nvPr/>
        </p:nvSpPr>
        <p:spPr>
          <a:xfrm>
            <a:off x="1556296" y="917912"/>
            <a:ext cx="568064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CL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s-CL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Metodologías de Enseñanza Multisensoriales:</a:t>
            </a:r>
            <a:endParaRPr lang="es-CL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C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Utilizar enfoques multisensoriales para la enseñanza del lenguaje, como el uso de imágenes, gestos y actividades prácticas para reforzar conceptos.</a:t>
            </a:r>
            <a:endParaRPr lang="es-CL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es-CL" b="0" i="0" u="none" strike="noStrike" dirty="0">
                <a:solidFill>
                  <a:srgbClr val="000000"/>
                </a:solidFill>
                <a:effectLst/>
              </a:rPr>
            </a:br>
            <a:r>
              <a:rPr lang="es-CL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2- Apoyo de Tecnología:</a:t>
            </a:r>
            <a:endParaRPr lang="es-CL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C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Incorporar herramientas tecnológicas y aplicaciones educativas que se centren en el desarrollo del lenguaje. </a:t>
            </a:r>
            <a:endParaRPr lang="es-CL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es-CL" b="0" i="0" u="none" strike="noStrike" dirty="0">
                <a:solidFill>
                  <a:srgbClr val="000000"/>
                </a:solidFill>
                <a:effectLst/>
              </a:rPr>
            </a:br>
            <a:r>
              <a:rPr lang="es-CL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3- Enseñanza Explícita: </a:t>
            </a:r>
            <a:endParaRPr lang="es-CL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C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Proporcionar instrucciones claras y explícitas, utilizando ejemplos concretos y proporcionando oportunidades frecuentes para la práctica.</a:t>
            </a:r>
            <a:endParaRPr lang="es-CL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es-CL" b="0" i="0" u="none" strike="noStrike" dirty="0">
                <a:solidFill>
                  <a:srgbClr val="000000"/>
                </a:solidFill>
                <a:effectLst/>
              </a:rPr>
            </a:br>
            <a:r>
              <a:rPr lang="es-CL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4- Monitoreo Continuo: </a:t>
            </a:r>
            <a:endParaRPr lang="es-CL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C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Realiza un monitoreo continuo del progreso de cada estudiante y ajusta las estrategias según sea necesario. La retroalimentación constante es clave.</a:t>
            </a:r>
            <a:endParaRPr lang="es-CL" b="0" i="0" u="none" strike="noStrike" dirty="0">
              <a:solidFill>
                <a:srgbClr val="000000"/>
              </a:solidFill>
              <a:effectLst/>
            </a:endParaRPr>
          </a:p>
          <a:p>
            <a:br>
              <a:rPr lang="es-CL" dirty="0"/>
            </a:br>
            <a:br>
              <a:rPr lang="es-CL" dirty="0"/>
            </a:br>
            <a:endParaRPr lang="es-CL" dirty="0"/>
          </a:p>
        </p:txBody>
      </p:sp>
      <p:pic>
        <p:nvPicPr>
          <p:cNvPr id="11" name="Picture 8" descr="Imagen que contiene persona, niño, pequeño, joven&#10;&#10;Descripción generada automáticamente">
            <a:extLst>
              <a:ext uri="{FF2B5EF4-FFF2-40B4-BE49-F238E27FC236}">
                <a16:creationId xmlns:a16="http://schemas.microsoft.com/office/drawing/2014/main" id="{C971364C-F21F-39DB-AA90-66ED8AF70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9081">
            <a:off x="7190884" y="1509723"/>
            <a:ext cx="2195913" cy="164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n que contiene interior, persona, tabla, hombre&#10;&#10;Descripción generada automáticamente">
            <a:extLst>
              <a:ext uri="{FF2B5EF4-FFF2-40B4-BE49-F238E27FC236}">
                <a16:creationId xmlns:a16="http://schemas.microsoft.com/office/drawing/2014/main" id="{C003CC25-4142-997E-78BB-571DD7894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988" y="3706102"/>
            <a:ext cx="1873703" cy="249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65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26B245-99EE-FAE2-1996-990670FF0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300B692-46C8-C34A-C679-B5F6B9C32719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1059780-36EC-C601-2989-5E1FFDB5EC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86D30F-2D69-099B-C24E-C99E21A9F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274" y="1390412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BE73D54E-A9C9-836E-DD9D-CA13B7D782B0}"/>
              </a:ext>
            </a:extLst>
          </p:cNvPr>
          <p:cNvSpPr/>
          <p:nvPr/>
        </p:nvSpPr>
        <p:spPr>
          <a:xfrm>
            <a:off x="3260076" y="3611188"/>
            <a:ext cx="133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TDA-H</a:t>
            </a:r>
          </a:p>
        </p:txBody>
      </p:sp>
      <p:sp>
        <p:nvSpPr>
          <p:cNvPr id="39" name="Google Shape;386;g2a0013a37d9_4_75">
            <a:extLst>
              <a:ext uri="{FF2B5EF4-FFF2-40B4-BE49-F238E27FC236}">
                <a16:creationId xmlns:a16="http://schemas.microsoft.com/office/drawing/2014/main" id="{6E3BDFBD-BD6D-FAED-7C05-935DFE04F797}"/>
              </a:ext>
            </a:extLst>
          </p:cNvPr>
          <p:cNvSpPr txBox="1"/>
          <p:nvPr/>
        </p:nvSpPr>
        <p:spPr>
          <a:xfrm>
            <a:off x="4752393" y="1866042"/>
            <a:ext cx="203924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DÉFICIT ESPECÍFICO DEL APRENDIZAJE </a:t>
            </a:r>
          </a:p>
        </p:txBody>
      </p:sp>
      <p:sp>
        <p:nvSpPr>
          <p:cNvPr id="41" name="Google Shape;387;g2a0013a37d9_4_75">
            <a:extLst>
              <a:ext uri="{FF2B5EF4-FFF2-40B4-BE49-F238E27FC236}">
                <a16:creationId xmlns:a16="http://schemas.microsoft.com/office/drawing/2014/main" id="{DCC243EB-83F1-9577-AB74-12CBEA8D9B40}"/>
              </a:ext>
            </a:extLst>
          </p:cNvPr>
          <p:cNvSpPr txBox="1"/>
          <p:nvPr/>
        </p:nvSpPr>
        <p:spPr>
          <a:xfrm>
            <a:off x="6313901" y="3611188"/>
            <a:ext cx="17628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DISFAMIA</a:t>
            </a:r>
            <a:r>
              <a:rPr lang="es-E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87;g2a0013a37d9_4_75">
            <a:extLst>
              <a:ext uri="{FF2B5EF4-FFF2-40B4-BE49-F238E27FC236}">
                <a16:creationId xmlns:a16="http://schemas.microsoft.com/office/drawing/2014/main" id="{DC24184E-1F7C-7EC5-1DF0-D975F1CCE0EE}"/>
              </a:ext>
            </a:extLst>
          </p:cNvPr>
          <p:cNvSpPr txBox="1"/>
          <p:nvPr/>
        </p:nvSpPr>
        <p:spPr>
          <a:xfrm>
            <a:off x="7820384" y="2082774"/>
            <a:ext cx="20162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FUNCIONAMIENTO INTELECTUAL LIMÍTROFE</a:t>
            </a:r>
          </a:p>
        </p:txBody>
      </p:sp>
      <p:sp>
        <p:nvSpPr>
          <p:cNvPr id="7" name="Google Shape;688;g2a0602b802e_2_0">
            <a:extLst>
              <a:ext uri="{FF2B5EF4-FFF2-40B4-BE49-F238E27FC236}">
                <a16:creationId xmlns:a16="http://schemas.microsoft.com/office/drawing/2014/main" id="{31A681CF-6E9D-E414-C1D3-4C94505E4B80}"/>
              </a:ext>
            </a:extLst>
          </p:cNvPr>
          <p:cNvSpPr/>
          <p:nvPr/>
        </p:nvSpPr>
        <p:spPr>
          <a:xfrm>
            <a:off x="3797342" y="349688"/>
            <a:ext cx="2994298" cy="1040724"/>
          </a:xfrm>
          <a:prstGeom prst="roundRect">
            <a:avLst>
              <a:gd name="adj" fmla="val 16667"/>
            </a:avLst>
          </a:prstGeom>
          <a:solidFill>
            <a:srgbClr val="FBDDE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latin typeface="Calibri"/>
                <a:ea typeface="Calibri"/>
                <a:cs typeface="Calibri"/>
                <a:sym typeface="Calibri"/>
              </a:rPr>
              <a:t>Cursos Intervenidos Psicólogo Diego Moraga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9308831D-3587-9866-FAB8-23EF7C43D582}"/>
              </a:ext>
            </a:extLst>
          </p:cNvPr>
          <p:cNvGrpSpPr/>
          <p:nvPr/>
        </p:nvGrpSpPr>
        <p:grpSpPr>
          <a:xfrm>
            <a:off x="1881446" y="1720753"/>
            <a:ext cx="6195300" cy="653100"/>
            <a:chOff x="1135975" y="2364475"/>
            <a:chExt cx="6195300" cy="653100"/>
          </a:xfrm>
        </p:grpSpPr>
        <p:sp>
          <p:nvSpPr>
            <p:cNvPr id="12" name="Google Shape;689;g2a0602b802e_2_0">
              <a:extLst>
                <a:ext uri="{FF2B5EF4-FFF2-40B4-BE49-F238E27FC236}">
                  <a16:creationId xmlns:a16="http://schemas.microsoft.com/office/drawing/2014/main" id="{CED59ED2-8199-8AAD-56CC-5A2C5778B67E}"/>
                </a:ext>
              </a:extLst>
            </p:cNvPr>
            <p:cNvSpPr/>
            <p:nvPr/>
          </p:nvSpPr>
          <p:spPr>
            <a:xfrm>
              <a:off x="1135975" y="2364475"/>
              <a:ext cx="1137300" cy="653100"/>
            </a:xfrm>
            <a:prstGeom prst="rect">
              <a:avLst/>
            </a:prstGeom>
            <a:solidFill>
              <a:srgbClr val="F496C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100" b="1" dirty="0">
                  <a:latin typeface="Calibri"/>
                  <a:ea typeface="Calibri"/>
                  <a:cs typeface="Calibri"/>
                  <a:sym typeface="Calibri"/>
                </a:rPr>
                <a:t>NT1- NT2</a:t>
              </a:r>
              <a:endParaRPr sz="2100" b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690;g2a0602b802e_2_0">
              <a:extLst>
                <a:ext uri="{FF2B5EF4-FFF2-40B4-BE49-F238E27FC236}">
                  <a16:creationId xmlns:a16="http://schemas.microsoft.com/office/drawing/2014/main" id="{E6011E82-8FBD-132E-2688-AA15D782ECA1}"/>
                </a:ext>
              </a:extLst>
            </p:cNvPr>
            <p:cNvSpPr/>
            <p:nvPr/>
          </p:nvSpPr>
          <p:spPr>
            <a:xfrm>
              <a:off x="2400475" y="2364475"/>
              <a:ext cx="1137300" cy="653100"/>
            </a:xfrm>
            <a:prstGeom prst="rect">
              <a:avLst/>
            </a:prstGeom>
            <a:solidFill>
              <a:srgbClr val="F496C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200" b="1">
                  <a:latin typeface="Calibri"/>
                  <a:ea typeface="Calibri"/>
                  <a:cs typeface="Calibri"/>
                  <a:sym typeface="Calibri"/>
                </a:rPr>
                <a:t>1° y 2°</a:t>
              </a:r>
              <a:endParaRPr sz="22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691;g2a0602b802e_2_0">
              <a:extLst>
                <a:ext uri="{FF2B5EF4-FFF2-40B4-BE49-F238E27FC236}">
                  <a16:creationId xmlns:a16="http://schemas.microsoft.com/office/drawing/2014/main" id="{32E236EE-F823-DC80-2C4B-F998393D7537}"/>
                </a:ext>
              </a:extLst>
            </p:cNvPr>
            <p:cNvSpPr/>
            <p:nvPr/>
          </p:nvSpPr>
          <p:spPr>
            <a:xfrm>
              <a:off x="3664975" y="2364475"/>
              <a:ext cx="1137300" cy="653100"/>
            </a:xfrm>
            <a:prstGeom prst="rect">
              <a:avLst/>
            </a:prstGeom>
            <a:solidFill>
              <a:srgbClr val="F496C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600" b="1" dirty="0">
                  <a:latin typeface="Calibri"/>
                  <a:ea typeface="Calibri"/>
                  <a:cs typeface="Calibri"/>
                  <a:sym typeface="Calibri"/>
                </a:rPr>
                <a:t>3°</a:t>
              </a:r>
              <a:endParaRPr sz="2600" b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692;g2a0602b802e_2_0">
              <a:extLst>
                <a:ext uri="{FF2B5EF4-FFF2-40B4-BE49-F238E27FC236}">
                  <a16:creationId xmlns:a16="http://schemas.microsoft.com/office/drawing/2014/main" id="{7A5B8E15-510C-13C6-335D-76ABE2C0409B}"/>
                </a:ext>
              </a:extLst>
            </p:cNvPr>
            <p:cNvSpPr/>
            <p:nvPr/>
          </p:nvSpPr>
          <p:spPr>
            <a:xfrm>
              <a:off x="4929475" y="2364475"/>
              <a:ext cx="1137300" cy="653100"/>
            </a:xfrm>
            <a:prstGeom prst="rect">
              <a:avLst/>
            </a:prstGeom>
            <a:solidFill>
              <a:srgbClr val="F496C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300" b="1" dirty="0">
                  <a:latin typeface="Calibri"/>
                  <a:ea typeface="Calibri"/>
                  <a:cs typeface="Calibri"/>
                  <a:sym typeface="Calibri"/>
                </a:rPr>
                <a:t>4°</a:t>
              </a:r>
              <a:endParaRPr sz="2300" b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693;g2a0602b802e_2_0">
              <a:extLst>
                <a:ext uri="{FF2B5EF4-FFF2-40B4-BE49-F238E27FC236}">
                  <a16:creationId xmlns:a16="http://schemas.microsoft.com/office/drawing/2014/main" id="{C16A99E9-5E27-016B-DC23-94E5EFC2D68E}"/>
                </a:ext>
              </a:extLst>
            </p:cNvPr>
            <p:cNvSpPr/>
            <p:nvPr/>
          </p:nvSpPr>
          <p:spPr>
            <a:xfrm>
              <a:off x="6193975" y="2364475"/>
              <a:ext cx="1137300" cy="653100"/>
            </a:xfrm>
            <a:prstGeom prst="rect">
              <a:avLst/>
            </a:prstGeom>
            <a:solidFill>
              <a:srgbClr val="F496C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200" b="1" dirty="0">
                  <a:latin typeface="Calibri"/>
                  <a:ea typeface="Calibri"/>
                  <a:cs typeface="Calibri"/>
                  <a:sym typeface="Calibri"/>
                </a:rPr>
                <a:t>5° y 6°</a:t>
              </a:r>
              <a:endParaRPr sz="2200" b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4E6DBAC-7EE2-45EF-87BC-D4E2D6E6C07E}"/>
              </a:ext>
            </a:extLst>
          </p:cNvPr>
          <p:cNvGrpSpPr/>
          <p:nvPr/>
        </p:nvGrpSpPr>
        <p:grpSpPr>
          <a:xfrm>
            <a:off x="2402546" y="2682063"/>
            <a:ext cx="4015800" cy="324000"/>
            <a:chOff x="1593475" y="3105000"/>
            <a:chExt cx="4015800" cy="324000"/>
          </a:xfrm>
        </p:grpSpPr>
        <p:sp>
          <p:nvSpPr>
            <p:cNvPr id="19" name="Google Shape;694;g2a0602b802e_2_0">
              <a:extLst>
                <a:ext uri="{FF2B5EF4-FFF2-40B4-BE49-F238E27FC236}">
                  <a16:creationId xmlns:a16="http://schemas.microsoft.com/office/drawing/2014/main" id="{B3D97E55-0B9F-8BB7-846D-D95ADD2F6A23}"/>
                </a:ext>
              </a:extLst>
            </p:cNvPr>
            <p:cNvSpPr/>
            <p:nvPr/>
          </p:nvSpPr>
          <p:spPr>
            <a:xfrm>
              <a:off x="1593475" y="3105000"/>
              <a:ext cx="222300" cy="3240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695;g2a0602b802e_2_0">
              <a:extLst>
                <a:ext uri="{FF2B5EF4-FFF2-40B4-BE49-F238E27FC236}">
                  <a16:creationId xmlns:a16="http://schemas.microsoft.com/office/drawing/2014/main" id="{A473652D-800E-3C9F-BBE8-19E00B0C7E83}"/>
                </a:ext>
              </a:extLst>
            </p:cNvPr>
            <p:cNvSpPr/>
            <p:nvPr/>
          </p:nvSpPr>
          <p:spPr>
            <a:xfrm>
              <a:off x="2857975" y="3105000"/>
              <a:ext cx="222300" cy="3240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696;g2a0602b802e_2_0">
              <a:extLst>
                <a:ext uri="{FF2B5EF4-FFF2-40B4-BE49-F238E27FC236}">
                  <a16:creationId xmlns:a16="http://schemas.microsoft.com/office/drawing/2014/main" id="{0945CED2-F994-39C1-1406-5B3BB30F5D91}"/>
                </a:ext>
              </a:extLst>
            </p:cNvPr>
            <p:cNvSpPr/>
            <p:nvPr/>
          </p:nvSpPr>
          <p:spPr>
            <a:xfrm>
              <a:off x="4122475" y="3105000"/>
              <a:ext cx="222300" cy="3240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697;g2a0602b802e_2_0">
              <a:extLst>
                <a:ext uri="{FF2B5EF4-FFF2-40B4-BE49-F238E27FC236}">
                  <a16:creationId xmlns:a16="http://schemas.microsoft.com/office/drawing/2014/main" id="{5AC9CE93-0469-AC5E-5852-5979DF012EB7}"/>
                </a:ext>
              </a:extLst>
            </p:cNvPr>
            <p:cNvSpPr/>
            <p:nvPr/>
          </p:nvSpPr>
          <p:spPr>
            <a:xfrm>
              <a:off x="5386975" y="3105000"/>
              <a:ext cx="222300" cy="3240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704;g2a0602b802e_2_0">
            <a:extLst>
              <a:ext uri="{FF2B5EF4-FFF2-40B4-BE49-F238E27FC236}">
                <a16:creationId xmlns:a16="http://schemas.microsoft.com/office/drawing/2014/main" id="{734B2CDD-6299-C19F-FC49-B15C74D372AB}"/>
              </a:ext>
            </a:extLst>
          </p:cNvPr>
          <p:cNvSpPr/>
          <p:nvPr/>
        </p:nvSpPr>
        <p:spPr>
          <a:xfrm>
            <a:off x="2132055" y="3348150"/>
            <a:ext cx="4822055" cy="653100"/>
          </a:xfrm>
          <a:prstGeom prst="roundRect">
            <a:avLst>
              <a:gd name="adj" fmla="val 16667"/>
            </a:avLst>
          </a:prstGeom>
          <a:solidFill>
            <a:srgbClr val="E8EC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latin typeface="Calibri"/>
                <a:ea typeface="Calibri"/>
                <a:cs typeface="Calibri"/>
                <a:sym typeface="Calibri"/>
              </a:rPr>
              <a:t>cantidad de alumnos intervenidos: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latin typeface="Calibri"/>
                <a:ea typeface="Calibri"/>
                <a:cs typeface="Calibri"/>
                <a:sym typeface="Calibri"/>
              </a:rPr>
              <a:t>38 alumnos y alumnas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705;g2a0602b802e_2_0">
            <a:extLst>
              <a:ext uri="{FF2B5EF4-FFF2-40B4-BE49-F238E27FC236}">
                <a16:creationId xmlns:a16="http://schemas.microsoft.com/office/drawing/2014/main" id="{ABA5B54A-529E-8DEF-227E-A3CD7E148C53}"/>
              </a:ext>
            </a:extLst>
          </p:cNvPr>
          <p:cNvSpPr/>
          <p:nvPr/>
        </p:nvSpPr>
        <p:spPr>
          <a:xfrm>
            <a:off x="1763618" y="4428988"/>
            <a:ext cx="1668300" cy="7680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latin typeface="Calibri"/>
                <a:ea typeface="Calibri"/>
                <a:cs typeface="Calibri"/>
                <a:sym typeface="Calibri"/>
              </a:rPr>
              <a:t>Trastorno del Espectro Autista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706;g2a0602b802e_2_0">
            <a:extLst>
              <a:ext uri="{FF2B5EF4-FFF2-40B4-BE49-F238E27FC236}">
                <a16:creationId xmlns:a16="http://schemas.microsoft.com/office/drawing/2014/main" id="{F97081FD-CEE4-44D8-DAFA-044BDD076F53}"/>
              </a:ext>
            </a:extLst>
          </p:cNvPr>
          <p:cNvSpPr/>
          <p:nvPr/>
        </p:nvSpPr>
        <p:spPr>
          <a:xfrm>
            <a:off x="3889346" y="4428988"/>
            <a:ext cx="1996197" cy="7680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latin typeface="Calibri"/>
                <a:ea typeface="Calibri"/>
                <a:cs typeface="Calibri"/>
                <a:sym typeface="Calibri"/>
              </a:rPr>
              <a:t>Funcionamiento Intelectual Limítrofe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707;g2a0602b802e_2_0">
            <a:extLst>
              <a:ext uri="{FF2B5EF4-FFF2-40B4-BE49-F238E27FC236}">
                <a16:creationId xmlns:a16="http://schemas.microsoft.com/office/drawing/2014/main" id="{E062473A-5317-98D3-36CD-299894BCEB4E}"/>
              </a:ext>
            </a:extLst>
          </p:cNvPr>
          <p:cNvSpPr/>
          <p:nvPr/>
        </p:nvSpPr>
        <p:spPr>
          <a:xfrm>
            <a:off x="6418346" y="4428988"/>
            <a:ext cx="1668300" cy="7680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latin typeface="Calibri"/>
                <a:ea typeface="Calibri"/>
                <a:cs typeface="Calibri"/>
                <a:sym typeface="Calibri"/>
              </a:rPr>
              <a:t>Discapacidad Intelectual Leve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747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E39D80-0836-01DC-6617-1BF2DCBF8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C0B83B1-8BB9-7A57-6596-5996874054E3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816789-4512-54EB-D5A3-848A71258F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AA1E07-5FFA-ED69-4C5D-965B8A56B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274" y="1390412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5BB71679-028F-84E1-B6CB-EFABEA7D78A5}"/>
              </a:ext>
            </a:extLst>
          </p:cNvPr>
          <p:cNvSpPr/>
          <p:nvPr/>
        </p:nvSpPr>
        <p:spPr>
          <a:xfrm>
            <a:off x="3260076" y="3611188"/>
            <a:ext cx="133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TDA-H</a:t>
            </a:r>
          </a:p>
        </p:txBody>
      </p:sp>
      <p:sp>
        <p:nvSpPr>
          <p:cNvPr id="39" name="Google Shape;386;g2a0013a37d9_4_75">
            <a:extLst>
              <a:ext uri="{FF2B5EF4-FFF2-40B4-BE49-F238E27FC236}">
                <a16:creationId xmlns:a16="http://schemas.microsoft.com/office/drawing/2014/main" id="{39A1463D-4F1E-6F6A-10AC-7E0D0CA45914}"/>
              </a:ext>
            </a:extLst>
          </p:cNvPr>
          <p:cNvSpPr txBox="1"/>
          <p:nvPr/>
        </p:nvSpPr>
        <p:spPr>
          <a:xfrm>
            <a:off x="4752393" y="1866042"/>
            <a:ext cx="203924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DÉFICIT ESPECÍFICO DEL APRENDIZAJE </a:t>
            </a:r>
          </a:p>
        </p:txBody>
      </p:sp>
      <p:sp>
        <p:nvSpPr>
          <p:cNvPr id="41" name="Google Shape;387;g2a0013a37d9_4_75">
            <a:extLst>
              <a:ext uri="{FF2B5EF4-FFF2-40B4-BE49-F238E27FC236}">
                <a16:creationId xmlns:a16="http://schemas.microsoft.com/office/drawing/2014/main" id="{BD24EA90-72C1-AD63-3B2D-24E4AB6C0BD9}"/>
              </a:ext>
            </a:extLst>
          </p:cNvPr>
          <p:cNvSpPr txBox="1"/>
          <p:nvPr/>
        </p:nvSpPr>
        <p:spPr>
          <a:xfrm>
            <a:off x="6313901" y="3611188"/>
            <a:ext cx="17628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DISFAMIA</a:t>
            </a:r>
            <a:r>
              <a:rPr lang="es-E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87;g2a0013a37d9_4_75">
            <a:extLst>
              <a:ext uri="{FF2B5EF4-FFF2-40B4-BE49-F238E27FC236}">
                <a16:creationId xmlns:a16="http://schemas.microsoft.com/office/drawing/2014/main" id="{1608AA81-BEDA-F437-4973-F5DF80C09F1C}"/>
              </a:ext>
            </a:extLst>
          </p:cNvPr>
          <p:cNvSpPr txBox="1"/>
          <p:nvPr/>
        </p:nvSpPr>
        <p:spPr>
          <a:xfrm>
            <a:off x="7820384" y="2082774"/>
            <a:ext cx="20162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FUNCIONAMIENTO INTELECTUAL LIMÍTROFE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E86C7A35-A75C-7BF7-7CCA-6768DA6339EC}"/>
              </a:ext>
            </a:extLst>
          </p:cNvPr>
          <p:cNvSpPr txBox="1"/>
          <p:nvPr/>
        </p:nvSpPr>
        <p:spPr>
          <a:xfrm>
            <a:off x="2205755" y="505622"/>
            <a:ext cx="7200800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i="0" u="none" strike="noStrike" cap="none" dirty="0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Alumnos Ingresados en 2025</a:t>
            </a:r>
            <a:endParaRPr b="1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22FB293-DD22-016B-F526-60E73223A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234586"/>
              </p:ext>
            </p:extLst>
          </p:nvPr>
        </p:nvGraphicFramePr>
        <p:xfrm>
          <a:off x="2449488" y="1746011"/>
          <a:ext cx="6120680" cy="166645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472608">
                  <a:extLst>
                    <a:ext uri="{9D8B030D-6E8A-4147-A177-3AD203B41FA5}">
                      <a16:colId xmlns:a16="http://schemas.microsoft.com/office/drawing/2014/main" val="366730359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4261776798"/>
                    </a:ext>
                  </a:extLst>
                </a:gridCol>
              </a:tblGrid>
              <a:tr h="556942">
                <a:tc>
                  <a:txBody>
                    <a:bodyPr/>
                    <a:lstStyle/>
                    <a:p>
                      <a:endParaRPr lang="es-CL" sz="1400" b="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</a:endParaRPr>
                    </a:p>
                    <a:p>
                      <a:r>
                        <a:rPr lang="es-CL" sz="14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ESTUDIANTES CON NECESIDADES EDUCATIVAS TRANSITORIAS </a:t>
                      </a:r>
                      <a:r>
                        <a:rPr lang="es-CL" sz="1400" b="1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NEET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520643"/>
                  </a:ext>
                </a:extLst>
              </a:tr>
              <a:tr h="433124">
                <a:tc>
                  <a:txBody>
                    <a:bodyPr/>
                    <a:lstStyle/>
                    <a:p>
                      <a:r>
                        <a:rPr lang="es-CL" sz="1400" dirty="0">
                          <a:latin typeface="Trebuchet MS" panose="020B0703020202090204" pitchFamily="34" charset="0"/>
                        </a:rPr>
                        <a:t>ESTUDIANTES CON NECESIDADES EDUCATIVAS PERMANENTES </a:t>
                      </a:r>
                      <a:r>
                        <a:rPr lang="es-CL" sz="1400" b="1" dirty="0">
                          <a:latin typeface="Trebuchet MS" panose="020B0703020202090204" pitchFamily="34" charset="0"/>
                        </a:rPr>
                        <a:t>NEEP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431099"/>
                  </a:ext>
                </a:extLst>
              </a:tr>
              <a:tr h="676388">
                <a:tc>
                  <a:txBody>
                    <a:bodyPr/>
                    <a:lstStyle/>
                    <a:p>
                      <a:r>
                        <a:rPr lang="es-CL" sz="1400" dirty="0">
                          <a:latin typeface="Trebuchet MS" panose="020B0703020202090204" pitchFamily="34" charset="0"/>
                        </a:rPr>
                        <a:t>TOTAL DE ESTUDiANTES ATENDIDOS POR EL PROGRAMA DE INTEGRACIÓN ESCOLAR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695468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CF1C50EC-2B8B-3ED9-4154-B8AC6A8B9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31754">
            <a:off x="4174227" y="3868395"/>
            <a:ext cx="2561962" cy="25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7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7BBE13-E193-8794-72BD-CD5BFFDC6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735D996-6D4C-4298-B6AA-1D3C8F603A86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BA9AC81-0B41-D07F-D921-D85B1ECFBB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044D19-4A1F-9464-CA8B-B283FD0BA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274" y="1390412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A2FDD397-35B1-BE0B-DFC2-90F29DA98F6B}"/>
              </a:ext>
            </a:extLst>
          </p:cNvPr>
          <p:cNvSpPr/>
          <p:nvPr/>
        </p:nvSpPr>
        <p:spPr>
          <a:xfrm>
            <a:off x="3260076" y="3611188"/>
            <a:ext cx="133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TDA-H</a:t>
            </a:r>
          </a:p>
        </p:txBody>
      </p:sp>
      <p:sp>
        <p:nvSpPr>
          <p:cNvPr id="39" name="Google Shape;386;g2a0013a37d9_4_75">
            <a:extLst>
              <a:ext uri="{FF2B5EF4-FFF2-40B4-BE49-F238E27FC236}">
                <a16:creationId xmlns:a16="http://schemas.microsoft.com/office/drawing/2014/main" id="{EE4CD6CD-21F0-D758-0555-A56289D102C4}"/>
              </a:ext>
            </a:extLst>
          </p:cNvPr>
          <p:cNvSpPr txBox="1"/>
          <p:nvPr/>
        </p:nvSpPr>
        <p:spPr>
          <a:xfrm>
            <a:off x="4752393" y="1866042"/>
            <a:ext cx="203924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DÉFICIT ESPECÍFICO DEL APRENDIZAJE </a:t>
            </a:r>
          </a:p>
        </p:txBody>
      </p:sp>
      <p:sp>
        <p:nvSpPr>
          <p:cNvPr id="41" name="Google Shape;387;g2a0013a37d9_4_75">
            <a:extLst>
              <a:ext uri="{FF2B5EF4-FFF2-40B4-BE49-F238E27FC236}">
                <a16:creationId xmlns:a16="http://schemas.microsoft.com/office/drawing/2014/main" id="{19463338-5D19-CE1C-CACE-54F877B5461D}"/>
              </a:ext>
            </a:extLst>
          </p:cNvPr>
          <p:cNvSpPr txBox="1"/>
          <p:nvPr/>
        </p:nvSpPr>
        <p:spPr>
          <a:xfrm>
            <a:off x="6313901" y="3611188"/>
            <a:ext cx="17628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DISFAMIA</a:t>
            </a:r>
            <a:r>
              <a:rPr lang="es-E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87;g2a0013a37d9_4_75">
            <a:extLst>
              <a:ext uri="{FF2B5EF4-FFF2-40B4-BE49-F238E27FC236}">
                <a16:creationId xmlns:a16="http://schemas.microsoft.com/office/drawing/2014/main" id="{672A5F67-2EAF-E238-65B6-7012B29EF883}"/>
              </a:ext>
            </a:extLst>
          </p:cNvPr>
          <p:cNvSpPr txBox="1"/>
          <p:nvPr/>
        </p:nvSpPr>
        <p:spPr>
          <a:xfrm>
            <a:off x="7820384" y="2082774"/>
            <a:ext cx="20162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FUNCIONAMIENTO INTELECTUAL LIMÍTROFE</a:t>
            </a:r>
          </a:p>
        </p:txBody>
      </p:sp>
      <p:sp>
        <p:nvSpPr>
          <p:cNvPr id="7" name="Google Shape;131;p3">
            <a:extLst>
              <a:ext uri="{FF2B5EF4-FFF2-40B4-BE49-F238E27FC236}">
                <a16:creationId xmlns:a16="http://schemas.microsoft.com/office/drawing/2014/main" id="{924EC748-8836-64F6-8F96-E84EA93A785A}"/>
              </a:ext>
            </a:extLst>
          </p:cNvPr>
          <p:cNvSpPr txBox="1"/>
          <p:nvPr/>
        </p:nvSpPr>
        <p:spPr>
          <a:xfrm>
            <a:off x="2039160" y="391720"/>
            <a:ext cx="7200800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i="0" u="none" strike="noStrike" cap="none" dirty="0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INGRESOS 2025</a:t>
            </a:r>
            <a:endParaRPr b="1" dirty="0"/>
          </a:p>
        </p:txBody>
      </p:sp>
      <p:graphicFrame>
        <p:nvGraphicFramePr>
          <p:cNvPr id="8" name="Google Shape;136;p3">
            <a:extLst>
              <a:ext uri="{FF2B5EF4-FFF2-40B4-BE49-F238E27FC236}">
                <a16:creationId xmlns:a16="http://schemas.microsoft.com/office/drawing/2014/main" id="{34B2C142-C6CF-F3CA-A636-5098294BF8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5854225"/>
              </p:ext>
            </p:extLst>
          </p:nvPr>
        </p:nvGraphicFramePr>
        <p:xfrm>
          <a:off x="1400226" y="1673920"/>
          <a:ext cx="7679055" cy="4190519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49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1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0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7722">
                  <a:extLst>
                    <a:ext uri="{9D8B030D-6E8A-4147-A177-3AD203B41FA5}">
                      <a16:colId xmlns:a16="http://schemas.microsoft.com/office/drawing/2014/main" val="708040638"/>
                    </a:ext>
                  </a:extLst>
                </a:gridCol>
              </a:tblGrid>
              <a:tr h="83082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DIAGNÓSTICO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SIGLA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Nº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750685"/>
                  </a:ext>
                </a:extLst>
              </a:tr>
              <a:tr h="332336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u="none" strike="noStrike" cap="none" dirty="0">
                          <a:solidFill>
                            <a:schemeClr val="tx1"/>
                          </a:solidFill>
                        </a:rPr>
                        <a:t>NEET</a:t>
                      </a:r>
                      <a:endParaRPr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/>
                        <a:t>TRASTORNO DEL LENGUAJE </a:t>
                      </a:r>
                      <a:endParaRPr sz="1600" b="1" dirty="0"/>
                    </a:p>
                  </a:txBody>
                  <a:tcPr marL="91450" marR="91450" marT="45725" marB="4572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TL</a:t>
                      </a:r>
                      <a:endParaRPr lang="es-CL" b="1" dirty="0"/>
                    </a:p>
                  </a:txBody>
                  <a:tcPr marL="91450" marR="91450" marT="45725" marB="4572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800" dirty="0"/>
                        <a:t>23</a:t>
                      </a:r>
                      <a:endParaRPr sz="1800" dirty="0"/>
                    </a:p>
                  </a:txBody>
                  <a:tcPr marL="91450" marR="91450" marT="45725" marB="4572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359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/>
                        <a:t>FUNCIONAMIENTO INTELECTUAL LIMÍTROFE         </a:t>
                      </a:r>
                    </a:p>
                  </a:txBody>
                  <a:tcPr marL="91450" marR="91450" marT="45725" marB="4572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FIL</a:t>
                      </a:r>
                      <a:endParaRPr lang="es-CL" b="1" dirty="0"/>
                    </a:p>
                  </a:txBody>
                  <a:tcPr marL="91450" marR="91450" marT="45725" marB="4572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800" dirty="0"/>
                        <a:t>11</a:t>
                      </a:r>
                      <a:endParaRPr sz="1800" dirty="0"/>
                    </a:p>
                  </a:txBody>
                  <a:tcPr marL="91450" marR="91450" marT="45725" marB="4572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33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/>
                    </a:p>
                  </a:txBody>
                  <a:tcPr marL="91450" marR="91450" marT="45725" marB="4572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/>
                        <a:t>DIFICULTADES ESPECIFICAS DEL LENGUAJE</a:t>
                      </a:r>
                    </a:p>
                  </a:txBody>
                  <a:tcPr marL="91450" marR="91450" marT="45725" marB="4572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DEA</a:t>
                      </a:r>
                      <a:endParaRPr lang="es-CL" b="1" dirty="0"/>
                    </a:p>
                  </a:txBody>
                  <a:tcPr marL="91450" marR="91450" marT="45725" marB="4572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800" dirty="0"/>
                        <a:t>1</a:t>
                      </a:r>
                      <a:endParaRPr sz="1800" dirty="0"/>
                    </a:p>
                  </a:txBody>
                  <a:tcPr marL="91450" marR="91450" marT="45725" marB="4572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11151"/>
                  </a:ext>
                </a:extLst>
              </a:tr>
              <a:tr h="332336">
                <a:tc rowSpan="5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800" b="1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CL" sz="1800" b="1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</a:rPr>
                        <a:t>NEEP</a:t>
                      </a:r>
                      <a:endParaRPr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/>
                        <a:t>TRASTORNO DEL ESPECTRO AUTISTA</a:t>
                      </a:r>
                      <a:endParaRPr sz="1600" dirty="0"/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TEA</a:t>
                      </a:r>
                      <a:endParaRPr lang="es-CL" b="1" dirty="0"/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800" dirty="0"/>
                        <a:t>9</a:t>
                      </a:r>
                      <a:endParaRPr sz="1800" dirty="0"/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336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/>
                        <a:t>DISCAPACIDAD INTELECTUAL LEVE</a:t>
                      </a:r>
                      <a:endParaRPr sz="1600" dirty="0"/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DIL</a:t>
                      </a:r>
                      <a:endParaRPr lang="es-CL" b="1" dirty="0"/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800" dirty="0"/>
                        <a:t>17</a:t>
                      </a:r>
                      <a:endParaRPr sz="1800" dirty="0"/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193">
                <a:tc v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/>
                        <a:t>TRASTORNO DEFICIT ATENCIONAL CON HIPERACTIVIDAD</a:t>
                      </a:r>
                      <a:endParaRPr sz="1600" dirty="0"/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0" dirty="0"/>
                        <a:t>TDAH</a:t>
                      </a:r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800" dirty="0"/>
                        <a:t>1</a:t>
                      </a:r>
                      <a:endParaRPr sz="1800" dirty="0"/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15108"/>
                  </a:ext>
                </a:extLst>
              </a:tr>
              <a:tr h="332336">
                <a:tc v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/>
                        <a:t>TRASTORNO DEFICIT ATENCIONAL</a:t>
                      </a:r>
                      <a:endParaRPr sz="1600" dirty="0"/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0" dirty="0"/>
                        <a:t>TDA</a:t>
                      </a:r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dirty="0"/>
                        <a:t>1</a:t>
                      </a:r>
                      <a:endParaRPr sz="1800" dirty="0"/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981458"/>
                  </a:ext>
                </a:extLst>
              </a:tr>
              <a:tr h="332336">
                <a:tc v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dirty="0"/>
                        <a:t>TOTAL</a:t>
                      </a:r>
                      <a:endParaRPr sz="1800" b="1" dirty="0"/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dirty="0"/>
                        <a:t>63</a:t>
                      </a:r>
                      <a:endParaRPr sz="1800" b="1" dirty="0"/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655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6DDD38-73A8-5760-5143-DE38BE559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88CCAE-561C-1F5A-437D-CA60DB813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64637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s-MX" sz="2800" i="1" dirty="0">
                <a:solidFill>
                  <a:srgbClr val="002060"/>
                </a:solidFill>
                <a:latin typeface="Amasis MT Pro Medium" panose="020F0502020204030204" pitchFamily="18" charset="0"/>
              </a:rPr>
              <a:t>RESULTADOS ACADEMICOS 2025</a:t>
            </a:r>
            <a:endParaRPr lang="es-CL" sz="2800" i="1" dirty="0">
              <a:solidFill>
                <a:srgbClr val="002060"/>
              </a:solidFill>
              <a:latin typeface="Amasis MT Pro Medium" panose="020F0502020204030204" pitchFamily="18" charset="0"/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E3374B9D-E283-2927-6420-102C6AA8C15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6960" y="1740711"/>
            <a:ext cx="8437042" cy="374569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3200" dirty="0">
                <a:solidFill>
                  <a:srgbClr val="002060"/>
                </a:solidFill>
              </a:rPr>
              <a:t>MISIÓN</a:t>
            </a:r>
          </a:p>
          <a:p>
            <a:endParaRPr lang="es-CL" dirty="0"/>
          </a:p>
          <a:p>
            <a:pPr algn="just"/>
            <a:r>
              <a:rPr lang="es-CL" dirty="0"/>
              <a:t> Ser una escuela rural para </a:t>
            </a:r>
            <a:r>
              <a:rPr lang="es-CL" b="1" u="sng" dirty="0"/>
              <a:t>enseñar y</a:t>
            </a:r>
            <a:r>
              <a:rPr lang="es-CL" b="1" dirty="0"/>
              <a:t> </a:t>
            </a:r>
            <a:r>
              <a:rPr lang="es-CL" b="1" u="sng" dirty="0"/>
              <a:t>aprender con cariño</a:t>
            </a:r>
            <a:r>
              <a:rPr lang="es-CL" dirty="0"/>
              <a:t>, disciplina, esfuerzo y perseverancia. Entregando educación de calidad e inclusiva, en un ambiente afectivo, formando estudiantes con sólidos conocimientos, habilidades y actitudes en todos los ámbitos de su formación a través de la innovación educativa y la reflexión pedagógica continua.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E2E1CCF-8F26-2DAF-6853-8B35C116AF36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D28B451-360D-E40A-01BD-9D167CC73E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2210019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5BECE3-C668-7554-BCD7-1A0D8E6F7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848772D8-167C-8C19-4F3C-0E514DA742C5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347832-F82F-CAB1-35DB-DD04AEB00D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F4635C-6FF5-B554-CDD0-50593C91C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274" y="1390412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A12DD314-CFFE-4391-F068-3863EEA9E816}"/>
              </a:ext>
            </a:extLst>
          </p:cNvPr>
          <p:cNvSpPr/>
          <p:nvPr/>
        </p:nvSpPr>
        <p:spPr>
          <a:xfrm>
            <a:off x="3260076" y="3611188"/>
            <a:ext cx="133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TDA-H</a:t>
            </a:r>
          </a:p>
        </p:txBody>
      </p:sp>
      <p:sp>
        <p:nvSpPr>
          <p:cNvPr id="39" name="Google Shape;386;g2a0013a37d9_4_75">
            <a:extLst>
              <a:ext uri="{FF2B5EF4-FFF2-40B4-BE49-F238E27FC236}">
                <a16:creationId xmlns:a16="http://schemas.microsoft.com/office/drawing/2014/main" id="{BFB17D75-4B02-2A9F-833F-F50EDA984E8C}"/>
              </a:ext>
            </a:extLst>
          </p:cNvPr>
          <p:cNvSpPr txBox="1"/>
          <p:nvPr/>
        </p:nvSpPr>
        <p:spPr>
          <a:xfrm>
            <a:off x="4752393" y="1866042"/>
            <a:ext cx="203924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DÉFICIT ESPECÍFICO DEL APRENDIZAJE </a:t>
            </a:r>
          </a:p>
        </p:txBody>
      </p:sp>
      <p:sp>
        <p:nvSpPr>
          <p:cNvPr id="41" name="Google Shape;387;g2a0013a37d9_4_75">
            <a:extLst>
              <a:ext uri="{FF2B5EF4-FFF2-40B4-BE49-F238E27FC236}">
                <a16:creationId xmlns:a16="http://schemas.microsoft.com/office/drawing/2014/main" id="{C25F9E84-0011-7B30-E761-6487A19C4F1B}"/>
              </a:ext>
            </a:extLst>
          </p:cNvPr>
          <p:cNvSpPr txBox="1"/>
          <p:nvPr/>
        </p:nvSpPr>
        <p:spPr>
          <a:xfrm>
            <a:off x="6313901" y="3576268"/>
            <a:ext cx="17628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DISFAMIA</a:t>
            </a:r>
            <a:r>
              <a:rPr lang="es-E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87;g2a0013a37d9_4_75">
            <a:extLst>
              <a:ext uri="{FF2B5EF4-FFF2-40B4-BE49-F238E27FC236}">
                <a16:creationId xmlns:a16="http://schemas.microsoft.com/office/drawing/2014/main" id="{ACD2CF28-D899-0168-CCAD-EAD7F87F9C2B}"/>
              </a:ext>
            </a:extLst>
          </p:cNvPr>
          <p:cNvSpPr txBox="1"/>
          <p:nvPr/>
        </p:nvSpPr>
        <p:spPr>
          <a:xfrm>
            <a:off x="7820384" y="2082774"/>
            <a:ext cx="20162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FUNCIONAMIENTO INTELECTUAL LIMÍTROFE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82976F9-A32F-5ACB-119D-A33EAE77A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413" y="408013"/>
            <a:ext cx="7772400" cy="1609344"/>
          </a:xfrm>
        </p:spPr>
        <p:txBody>
          <a:bodyPr>
            <a:normAutofit/>
          </a:bodyPr>
          <a:lstStyle/>
          <a:p>
            <a:pPr algn="ctr"/>
            <a:r>
              <a:rPr lang="es-CL" sz="3200" dirty="0">
                <a:solidFill>
                  <a:schemeClr val="tx1"/>
                </a:solidFill>
              </a:rPr>
              <a:t>Estrategias a trabajar por profesoras diferenciales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84CCAEBB-95E7-7555-7ED5-52A48F89F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192" y="1673920"/>
            <a:ext cx="7772400" cy="4050792"/>
          </a:xfrm>
        </p:spPr>
        <p:txBody>
          <a:bodyPr/>
          <a:lstStyle/>
          <a:p>
            <a:r>
              <a:rPr lang="es-CL" dirty="0"/>
              <a:t>Trabajar estrategias para el proceso de adquisición de la lectura,  con diversas metodologías (Método Matte, Método Global)</a:t>
            </a:r>
          </a:p>
          <a:p>
            <a:r>
              <a:rPr lang="es-CL" dirty="0"/>
              <a:t>Trabajo individualizado y personalizado en aula de recursos en relación a las necesidades especificas de los y las estudiantes (3 horas pedagógicas cada uno). </a:t>
            </a:r>
          </a:p>
          <a:p>
            <a:r>
              <a:rPr lang="es-CL" dirty="0"/>
              <a:t>Trabajo en </a:t>
            </a:r>
            <a:r>
              <a:rPr lang="es-CL" dirty="0" err="1"/>
              <a:t>co</a:t>
            </a:r>
            <a:r>
              <a:rPr lang="es-CL" dirty="0"/>
              <a:t>-docencia en las asignaturas de lenguaje y matemática.</a:t>
            </a:r>
          </a:p>
          <a:p>
            <a:r>
              <a:rPr lang="es-CL" dirty="0"/>
              <a:t>Utilización de material concreto, simbólico y pictórico en la asignatura de matemática en el aula regular.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F50E5A5-A2C5-64A8-7DB4-8C1E0A851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726" y="159461"/>
            <a:ext cx="1782639" cy="178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1B5498AA-80C8-3553-2FD9-C6C804016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64" y="4504016"/>
            <a:ext cx="1673919" cy="223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9D26F2-CF48-D2AF-E6CE-CC8C947EE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624" y="4556705"/>
            <a:ext cx="1673918" cy="22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9494BC5C-5BB0-3A5B-8D6E-47899DD49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883" y="4456985"/>
            <a:ext cx="1762845" cy="234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21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4653BC-7B28-F1A9-CBD4-F829600B1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19CD0F4E-FCE3-D0F3-22E4-C2CB6C96C164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1DC88B5-619D-7072-FEBD-CB3C877D47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A8DF01-D816-9A18-044A-60CE133FE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274" y="1390412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BC8F1EE4-D041-793D-E3EF-83A4955653C2}"/>
              </a:ext>
            </a:extLst>
          </p:cNvPr>
          <p:cNvSpPr/>
          <p:nvPr/>
        </p:nvSpPr>
        <p:spPr>
          <a:xfrm>
            <a:off x="3260076" y="3611188"/>
            <a:ext cx="133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TDA-H</a:t>
            </a:r>
          </a:p>
        </p:txBody>
      </p:sp>
      <p:sp>
        <p:nvSpPr>
          <p:cNvPr id="39" name="Google Shape;386;g2a0013a37d9_4_75">
            <a:extLst>
              <a:ext uri="{FF2B5EF4-FFF2-40B4-BE49-F238E27FC236}">
                <a16:creationId xmlns:a16="http://schemas.microsoft.com/office/drawing/2014/main" id="{673FC337-693A-3085-E35C-1F9AEF9D4105}"/>
              </a:ext>
            </a:extLst>
          </p:cNvPr>
          <p:cNvSpPr txBox="1"/>
          <p:nvPr/>
        </p:nvSpPr>
        <p:spPr>
          <a:xfrm>
            <a:off x="4752393" y="1866042"/>
            <a:ext cx="203924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DÉFICIT ESPECÍFICO DEL APRENDIZAJE </a:t>
            </a:r>
          </a:p>
        </p:txBody>
      </p:sp>
      <p:sp>
        <p:nvSpPr>
          <p:cNvPr id="41" name="Google Shape;387;g2a0013a37d9_4_75">
            <a:extLst>
              <a:ext uri="{FF2B5EF4-FFF2-40B4-BE49-F238E27FC236}">
                <a16:creationId xmlns:a16="http://schemas.microsoft.com/office/drawing/2014/main" id="{3EE5DA5A-7FB8-1D69-798E-A06ECFB75F87}"/>
              </a:ext>
            </a:extLst>
          </p:cNvPr>
          <p:cNvSpPr txBox="1"/>
          <p:nvPr/>
        </p:nvSpPr>
        <p:spPr>
          <a:xfrm>
            <a:off x="6313901" y="3576268"/>
            <a:ext cx="17628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DISFAMIA</a:t>
            </a:r>
            <a:r>
              <a:rPr lang="es-E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87;g2a0013a37d9_4_75">
            <a:extLst>
              <a:ext uri="{FF2B5EF4-FFF2-40B4-BE49-F238E27FC236}">
                <a16:creationId xmlns:a16="http://schemas.microsoft.com/office/drawing/2014/main" id="{B57CBE77-636D-D602-64A1-B5276032C788}"/>
              </a:ext>
            </a:extLst>
          </p:cNvPr>
          <p:cNvSpPr txBox="1"/>
          <p:nvPr/>
        </p:nvSpPr>
        <p:spPr>
          <a:xfrm>
            <a:off x="7820384" y="2082774"/>
            <a:ext cx="20162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FUNCIONAMIENTO INTELECTUAL LIMÍTROFE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F325B1A-4521-B325-A967-52F1712B9EE0}"/>
              </a:ext>
            </a:extLst>
          </p:cNvPr>
          <p:cNvSpPr txBox="1"/>
          <p:nvPr/>
        </p:nvSpPr>
        <p:spPr>
          <a:xfrm>
            <a:off x="2026616" y="597342"/>
            <a:ext cx="7344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/>
              <a:t>GESTIÓN DE LOS RECURSOS FINANCIEROS</a:t>
            </a:r>
          </a:p>
          <a:p>
            <a:endParaRPr lang="es-CL" sz="2400" b="1" dirty="0"/>
          </a:p>
          <a:p>
            <a:endParaRPr lang="es-CL" sz="2400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5D2C10F-9954-7176-E394-EC2EB4786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892" y="1014274"/>
            <a:ext cx="3119729" cy="1703536"/>
          </a:xfrm>
          <a:prstGeom prst="rect">
            <a:avLst/>
          </a:prstGeom>
        </p:spPr>
      </p:pic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52F30D27-9CA3-E28E-8C7A-44D42CAABF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425872"/>
              </p:ext>
            </p:extLst>
          </p:nvPr>
        </p:nvGraphicFramePr>
        <p:xfrm>
          <a:off x="1673920" y="2945482"/>
          <a:ext cx="7458598" cy="32613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208028">
                  <a:extLst>
                    <a:ext uri="{9D8B030D-6E8A-4147-A177-3AD203B41FA5}">
                      <a16:colId xmlns:a16="http://schemas.microsoft.com/office/drawing/2014/main" val="320478637"/>
                    </a:ext>
                  </a:extLst>
                </a:gridCol>
                <a:gridCol w="2125285">
                  <a:extLst>
                    <a:ext uri="{9D8B030D-6E8A-4147-A177-3AD203B41FA5}">
                      <a16:colId xmlns:a16="http://schemas.microsoft.com/office/drawing/2014/main" val="1219391622"/>
                    </a:ext>
                  </a:extLst>
                </a:gridCol>
                <a:gridCol w="2125285">
                  <a:extLst>
                    <a:ext uri="{9D8B030D-6E8A-4147-A177-3AD203B41FA5}">
                      <a16:colId xmlns:a16="http://schemas.microsoft.com/office/drawing/2014/main" val="1470278039"/>
                    </a:ext>
                  </a:extLst>
                </a:gridCol>
              </a:tblGrid>
              <a:tr h="45212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dirty="0"/>
                        <a:t>VALORACIONES MÉDICAS DE SALUD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dirty="0">
                          <a:effectLst/>
                        </a:rPr>
                        <a:t>PARA EL INGRESO DE LOS </a:t>
                      </a:r>
                      <a:r>
                        <a:rPr lang="es-CL" sz="1800" dirty="0">
                          <a:effectLst/>
                        </a:rPr>
                        <a:t>ESTUDIANTES</a:t>
                      </a:r>
                      <a:endParaRPr lang="es-CL" sz="2000" dirty="0">
                        <a:effectLst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14045"/>
                  </a:ext>
                </a:extLst>
              </a:tr>
              <a:tr h="632972">
                <a:tc>
                  <a:txBody>
                    <a:bodyPr/>
                    <a:lstStyle/>
                    <a:p>
                      <a:endParaRPr lang="es-CL" dirty="0">
                        <a:effectLst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effectLst/>
                        </a:rPr>
                        <a:t>CANTIDAD DE ESTUDIANTES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effectLst/>
                        </a:rPr>
                        <a:t>VALOR DE LA ATENCIÓN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216486"/>
                  </a:ext>
                </a:extLst>
              </a:tr>
              <a:tr h="632972">
                <a:tc>
                  <a:txBody>
                    <a:bodyPr/>
                    <a:lstStyle/>
                    <a:p>
                      <a:r>
                        <a:rPr lang="es-CL" sz="1800" dirty="0">
                          <a:effectLst/>
                        </a:rPr>
                        <a:t>EVALUACIONES MÉDICAS CON PEDIATRA </a:t>
                      </a:r>
                      <a:endParaRPr lang="es-CL" b="1" dirty="0">
                        <a:effectLst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>
                          <a:effectLst/>
                        </a:rPr>
                        <a:t>41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>
                          <a:effectLst/>
                        </a:rPr>
                        <a:t>656.000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244319"/>
                  </a:ext>
                </a:extLst>
              </a:tr>
              <a:tr h="632972">
                <a:tc>
                  <a:txBody>
                    <a:bodyPr/>
                    <a:lstStyle/>
                    <a:p>
                      <a:r>
                        <a:rPr lang="es-CL" dirty="0">
                          <a:effectLst/>
                        </a:rPr>
                        <a:t>EVALUACIONES NEUROLÓGICAS</a:t>
                      </a:r>
                      <a:endParaRPr lang="es-CL" b="1" dirty="0">
                        <a:effectLst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6</a:t>
                      </a:r>
                      <a:endParaRPr lang="es-CL" sz="2000" dirty="0">
                        <a:effectLst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>
                          <a:effectLst/>
                        </a:rPr>
                        <a:t>120.000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553253"/>
                  </a:ext>
                </a:extLst>
              </a:tr>
              <a:tr h="632972">
                <a:tc>
                  <a:txBody>
                    <a:bodyPr/>
                    <a:lstStyle/>
                    <a:p>
                      <a:r>
                        <a:rPr lang="es-CL" dirty="0">
                          <a:effectLst/>
                        </a:rPr>
                        <a:t>TOTAL DE ATENCIONES DE SALUD</a:t>
                      </a:r>
                      <a:endParaRPr lang="es-CL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>
                          <a:effectLst/>
                        </a:rPr>
                        <a:t>47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>
                          <a:effectLst/>
                        </a:rPr>
                        <a:t>776.000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863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974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935320-FDEF-F547-C130-7170757E8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165B2C4D-24B3-5129-5D97-7008E3A7B38C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D0D38D-13F0-A413-001A-1C03FD12CF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2DC5EA-9FCC-0219-216F-C398EACA4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274" y="1390412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B24221EF-3E27-4679-910E-7C04C540CE40}"/>
              </a:ext>
            </a:extLst>
          </p:cNvPr>
          <p:cNvSpPr/>
          <p:nvPr/>
        </p:nvSpPr>
        <p:spPr>
          <a:xfrm>
            <a:off x="3260076" y="3611188"/>
            <a:ext cx="133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TDA-H</a:t>
            </a:r>
          </a:p>
        </p:txBody>
      </p:sp>
      <p:sp>
        <p:nvSpPr>
          <p:cNvPr id="39" name="Google Shape;386;g2a0013a37d9_4_75">
            <a:extLst>
              <a:ext uri="{FF2B5EF4-FFF2-40B4-BE49-F238E27FC236}">
                <a16:creationId xmlns:a16="http://schemas.microsoft.com/office/drawing/2014/main" id="{EEFA490F-FC38-7AD1-8271-A8FA74A62D0A}"/>
              </a:ext>
            </a:extLst>
          </p:cNvPr>
          <p:cNvSpPr txBox="1"/>
          <p:nvPr/>
        </p:nvSpPr>
        <p:spPr>
          <a:xfrm>
            <a:off x="4752393" y="1866042"/>
            <a:ext cx="203924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DÉFICIT ESPECÍFICO DEL APRENDIZAJE </a:t>
            </a:r>
          </a:p>
        </p:txBody>
      </p:sp>
      <p:sp>
        <p:nvSpPr>
          <p:cNvPr id="41" name="Google Shape;387;g2a0013a37d9_4_75">
            <a:extLst>
              <a:ext uri="{FF2B5EF4-FFF2-40B4-BE49-F238E27FC236}">
                <a16:creationId xmlns:a16="http://schemas.microsoft.com/office/drawing/2014/main" id="{964F5D31-C198-D6D4-2D09-E06AB6775563}"/>
              </a:ext>
            </a:extLst>
          </p:cNvPr>
          <p:cNvSpPr txBox="1"/>
          <p:nvPr/>
        </p:nvSpPr>
        <p:spPr>
          <a:xfrm>
            <a:off x="6313901" y="3576268"/>
            <a:ext cx="17628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DISFAMIA</a:t>
            </a:r>
            <a:r>
              <a:rPr lang="es-E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87;g2a0013a37d9_4_75">
            <a:extLst>
              <a:ext uri="{FF2B5EF4-FFF2-40B4-BE49-F238E27FC236}">
                <a16:creationId xmlns:a16="http://schemas.microsoft.com/office/drawing/2014/main" id="{81853CA4-892A-81D5-7A55-3FB2AF4AB65B}"/>
              </a:ext>
            </a:extLst>
          </p:cNvPr>
          <p:cNvSpPr txBox="1"/>
          <p:nvPr/>
        </p:nvSpPr>
        <p:spPr>
          <a:xfrm>
            <a:off x="7820384" y="2082774"/>
            <a:ext cx="20162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FUNCIONAMIENTO INTELECTUAL LIMÍTROFE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5CC616E-59AC-1A81-895F-3B451A9CC9FF}"/>
              </a:ext>
            </a:extLst>
          </p:cNvPr>
          <p:cNvSpPr txBox="1"/>
          <p:nvPr/>
        </p:nvSpPr>
        <p:spPr>
          <a:xfrm>
            <a:off x="1946820" y="519111"/>
            <a:ext cx="7344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/>
              <a:t>GESTIÓN DE LOS RECURSOS FINANCIEROS DEL PROGRAMA DE INTEGRACIÓN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801499-A62B-9F5D-C004-6E6AFB9756F2}"/>
              </a:ext>
            </a:extLst>
          </p:cNvPr>
          <p:cNvSpPr txBox="1"/>
          <p:nvPr/>
        </p:nvSpPr>
        <p:spPr>
          <a:xfrm>
            <a:off x="1518474" y="1771412"/>
            <a:ext cx="7678878" cy="3477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Durante el año 2025 el programa aumenta los ingresos por lo que se incorpora una  quinta Profesora de Educación Diferencial.</a:t>
            </a:r>
          </a:p>
          <a:p>
            <a:pPr algn="just"/>
            <a:endParaRPr lang="es-ES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Se aumentan las horas de los profesionales Fonoaudiólogo y Psicólogo.</a:t>
            </a:r>
          </a:p>
          <a:p>
            <a:pPr algn="just"/>
            <a:r>
              <a:rPr lang="es-ES" sz="2000" dirty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Incorporación de una técnico en educación especial, quien entregan apoyo en el aula común a estudiantes con  mayor dificultad.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0030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99E64-6976-F73B-41E4-F1C04A702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8326B46-9D0A-9D42-2429-5BBDC8253BD1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30AE7E2-06C2-8CCC-BFD7-74FBA29A32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74B3BEDD-F9E2-A4AD-39C4-F202C259D51C}"/>
              </a:ext>
            </a:extLst>
          </p:cNvPr>
          <p:cNvSpPr txBox="1"/>
          <p:nvPr/>
        </p:nvSpPr>
        <p:spPr>
          <a:xfrm>
            <a:off x="1088136" y="1783080"/>
            <a:ext cx="16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EB1F054-55C6-E9E7-05D3-B154C052598A}"/>
              </a:ext>
            </a:extLst>
          </p:cNvPr>
          <p:cNvSpPr txBox="1"/>
          <p:nvPr/>
        </p:nvSpPr>
        <p:spPr>
          <a:xfrm>
            <a:off x="1240536" y="1935480"/>
            <a:ext cx="16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3" name="Paralelogramo 2">
            <a:extLst>
              <a:ext uri="{FF2B5EF4-FFF2-40B4-BE49-F238E27FC236}">
                <a16:creationId xmlns:a16="http://schemas.microsoft.com/office/drawing/2014/main" id="{3A519AF4-5905-8F8D-F1EE-CEADAEEA6508}"/>
              </a:ext>
            </a:extLst>
          </p:cNvPr>
          <p:cNvSpPr/>
          <p:nvPr/>
        </p:nvSpPr>
        <p:spPr>
          <a:xfrm>
            <a:off x="1240536" y="2152412"/>
            <a:ext cx="2801112" cy="2757916"/>
          </a:xfrm>
          <a:prstGeom prst="parallelogram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/>
              <a:t>TALLERES DE AUTOCUIDADO Y PREVENCIÓN COORDINADOS CON REDES DE SALUD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5" name="Paralelogramo 4">
            <a:extLst>
              <a:ext uri="{FF2B5EF4-FFF2-40B4-BE49-F238E27FC236}">
                <a16:creationId xmlns:a16="http://schemas.microsoft.com/office/drawing/2014/main" id="{23394A93-E278-1213-A315-8FC1CB10E1F4}"/>
              </a:ext>
            </a:extLst>
          </p:cNvPr>
          <p:cNvSpPr/>
          <p:nvPr/>
        </p:nvSpPr>
        <p:spPr>
          <a:xfrm>
            <a:off x="3758028" y="2152412"/>
            <a:ext cx="2725067" cy="2757916"/>
          </a:xfrm>
          <a:prstGeom prst="parallelogram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SEGUIMIENTO A ESTUDIANTES CON INASISTENCIA CRÓNICA</a:t>
            </a:r>
          </a:p>
        </p:txBody>
      </p:sp>
      <p:sp>
        <p:nvSpPr>
          <p:cNvPr id="11" name="Paralelogramo 10">
            <a:extLst>
              <a:ext uri="{FF2B5EF4-FFF2-40B4-BE49-F238E27FC236}">
                <a16:creationId xmlns:a16="http://schemas.microsoft.com/office/drawing/2014/main" id="{394AB1CC-0F1C-D031-058B-48213096FB40}"/>
              </a:ext>
            </a:extLst>
          </p:cNvPr>
          <p:cNvSpPr/>
          <p:nvPr/>
        </p:nvSpPr>
        <p:spPr>
          <a:xfrm>
            <a:off x="6339840" y="2152412"/>
            <a:ext cx="2868168" cy="2757916"/>
          </a:xfrm>
          <a:prstGeom prst="parallelogram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/>
              <a:t>TALLERES DE SALUD MENTAL EN EL TRABAJO PARA DOCENTES</a:t>
            </a:r>
            <a:endParaRPr lang="es-C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D7A4BFD-9658-E0D6-D552-0322330EA9AF}"/>
              </a:ext>
            </a:extLst>
          </p:cNvPr>
          <p:cNvSpPr txBox="1"/>
          <p:nvPr/>
        </p:nvSpPr>
        <p:spPr>
          <a:xfrm>
            <a:off x="1946820" y="519111"/>
            <a:ext cx="7344247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000" dirty="0"/>
              <a:t>CONVIVENCIA ESCOLAR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2769185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824342-96E8-D4EC-6BA7-4163EB1A9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4108B215-FAF0-BE42-A29C-4DA3E2E474ED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06C86D0-3EE1-FBA2-8E9A-44F7C7BA9B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61A190-0F22-C515-8E59-7CCFF87F5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274" y="1390412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0C291817-14C9-D917-E90E-FF41F8EE2B00}"/>
              </a:ext>
            </a:extLst>
          </p:cNvPr>
          <p:cNvSpPr/>
          <p:nvPr/>
        </p:nvSpPr>
        <p:spPr>
          <a:xfrm>
            <a:off x="3260076" y="3611188"/>
            <a:ext cx="133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TDA-H</a:t>
            </a:r>
          </a:p>
        </p:txBody>
      </p:sp>
      <p:sp>
        <p:nvSpPr>
          <p:cNvPr id="39" name="Google Shape;386;g2a0013a37d9_4_75">
            <a:extLst>
              <a:ext uri="{FF2B5EF4-FFF2-40B4-BE49-F238E27FC236}">
                <a16:creationId xmlns:a16="http://schemas.microsoft.com/office/drawing/2014/main" id="{E864956F-72B8-70CB-838C-4DFF6CAB3C9B}"/>
              </a:ext>
            </a:extLst>
          </p:cNvPr>
          <p:cNvSpPr txBox="1"/>
          <p:nvPr/>
        </p:nvSpPr>
        <p:spPr>
          <a:xfrm>
            <a:off x="4752393" y="1866042"/>
            <a:ext cx="203924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DÉFICIT ESPECÍFICO DEL APRENDIZAJE </a:t>
            </a:r>
          </a:p>
        </p:txBody>
      </p:sp>
      <p:sp>
        <p:nvSpPr>
          <p:cNvPr id="41" name="Google Shape;387;g2a0013a37d9_4_75">
            <a:extLst>
              <a:ext uri="{FF2B5EF4-FFF2-40B4-BE49-F238E27FC236}">
                <a16:creationId xmlns:a16="http://schemas.microsoft.com/office/drawing/2014/main" id="{2B94C08C-44D8-0D06-B968-38E305F15279}"/>
              </a:ext>
            </a:extLst>
          </p:cNvPr>
          <p:cNvSpPr txBox="1"/>
          <p:nvPr/>
        </p:nvSpPr>
        <p:spPr>
          <a:xfrm>
            <a:off x="6313901" y="3576268"/>
            <a:ext cx="17628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DISFAMIA</a:t>
            </a:r>
            <a:r>
              <a:rPr lang="es-E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87;g2a0013a37d9_4_75">
            <a:extLst>
              <a:ext uri="{FF2B5EF4-FFF2-40B4-BE49-F238E27FC236}">
                <a16:creationId xmlns:a16="http://schemas.microsoft.com/office/drawing/2014/main" id="{6A993F17-3F07-9742-34E6-873278FA21CD}"/>
              </a:ext>
            </a:extLst>
          </p:cNvPr>
          <p:cNvSpPr txBox="1"/>
          <p:nvPr/>
        </p:nvSpPr>
        <p:spPr>
          <a:xfrm>
            <a:off x="7820384" y="2082774"/>
            <a:ext cx="20162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FUNCIONAMIENTO INTELECTUAL LIMÍTROFE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009C896-6745-48A3-CB74-301185F50AEB}"/>
              </a:ext>
            </a:extLst>
          </p:cNvPr>
          <p:cNvSpPr txBox="1"/>
          <p:nvPr/>
        </p:nvSpPr>
        <p:spPr>
          <a:xfrm>
            <a:off x="1946820" y="519111"/>
            <a:ext cx="7344247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000" dirty="0"/>
              <a:t>LOGROS Y METAS ALCANZADOS</a:t>
            </a:r>
            <a:endParaRPr lang="es-CL" sz="2000" b="1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B90C5DE-CBCB-BB8A-7241-086B533F6D04}"/>
              </a:ext>
            </a:extLst>
          </p:cNvPr>
          <p:cNvSpPr/>
          <p:nvPr/>
        </p:nvSpPr>
        <p:spPr>
          <a:xfrm>
            <a:off x="1275287" y="1627508"/>
            <a:ext cx="3027449" cy="213124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400" u="sng" dirty="0"/>
              <a:t>REDUCCIÓN DEL AUSENTISMO ESCOLAR Y AUMENTO DEL PROMEDIO DE ASISTENCIA </a:t>
            </a:r>
            <a:r>
              <a:rPr lang="es-CL" sz="1400" dirty="0"/>
              <a:t>Gracias a la aplicación de estrategias efectivas, la escuela ha logrado elevar el porcentaje de asistencia del establecimiento alcanzando un 85% de asistencia anual.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CC7E9B8A-F499-1B13-DCF2-E5AF8AEC0877}"/>
              </a:ext>
            </a:extLst>
          </p:cNvPr>
          <p:cNvSpPr/>
          <p:nvPr/>
        </p:nvSpPr>
        <p:spPr>
          <a:xfrm>
            <a:off x="6239257" y="1470833"/>
            <a:ext cx="3051810" cy="2505504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u="sng" dirty="0"/>
              <a:t>MEJORA EN LOS RESULTADOS ACADÉMICOS </a:t>
            </a:r>
          </a:p>
          <a:p>
            <a:pPr algn="ctr"/>
            <a:r>
              <a:rPr lang="es-CL" sz="1400" dirty="0"/>
              <a:t>La escuela ha logrado una importante mejora en los resultados académicos en comparación con los años anteriores, elevando resultados de velocidad, calidad lectora, DIA de Lectura en primer ciclo y SIMCE de 4º básico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87FA7B4D-28FB-85F0-A5EB-FB838958F676}"/>
              </a:ext>
            </a:extLst>
          </p:cNvPr>
          <p:cNvSpPr/>
          <p:nvPr/>
        </p:nvSpPr>
        <p:spPr>
          <a:xfrm>
            <a:off x="3723872" y="4305520"/>
            <a:ext cx="4096512" cy="155817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u="sng" dirty="0"/>
              <a:t>PARTICIPACIÓN DE LA FAMILIA. </a:t>
            </a:r>
          </a:p>
          <a:p>
            <a:pPr algn="ctr"/>
            <a:r>
              <a:rPr lang="es-CL" sz="1400" dirty="0"/>
              <a:t>Se evidencia una mejora sostenida en la participación de los padres en reuniones de apoderados, alcanzando un 60% de participación anual y una mayor colaboración y participación de actividades para el encuentro familiar.</a:t>
            </a:r>
          </a:p>
        </p:txBody>
      </p:sp>
    </p:spTree>
    <p:extLst>
      <p:ext uri="{BB962C8B-B14F-4D97-AF65-F5344CB8AC3E}">
        <p14:creationId xmlns:p14="http://schemas.microsoft.com/office/powerpoint/2010/main" val="416663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DCE2BF-84FA-F85B-5D2F-D2D4E5700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5080D37D-0F40-9306-3CF8-B934D9EDAA2F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E8B221-1B79-E667-06D5-9875772A8B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BDB920-2189-B5E0-3926-C6DF1BD62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274" y="1390412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6196FCFE-16F7-25E5-00C1-03A9787756A6}"/>
              </a:ext>
            </a:extLst>
          </p:cNvPr>
          <p:cNvSpPr/>
          <p:nvPr/>
        </p:nvSpPr>
        <p:spPr>
          <a:xfrm>
            <a:off x="3260076" y="3611188"/>
            <a:ext cx="133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TDA-H</a:t>
            </a:r>
          </a:p>
        </p:txBody>
      </p:sp>
      <p:sp>
        <p:nvSpPr>
          <p:cNvPr id="39" name="Google Shape;386;g2a0013a37d9_4_75">
            <a:extLst>
              <a:ext uri="{FF2B5EF4-FFF2-40B4-BE49-F238E27FC236}">
                <a16:creationId xmlns:a16="http://schemas.microsoft.com/office/drawing/2014/main" id="{8A68F65D-3447-5FDC-18A8-64EBD37AE223}"/>
              </a:ext>
            </a:extLst>
          </p:cNvPr>
          <p:cNvSpPr txBox="1"/>
          <p:nvPr/>
        </p:nvSpPr>
        <p:spPr>
          <a:xfrm>
            <a:off x="4752393" y="1866042"/>
            <a:ext cx="203924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DÉFICIT ESPECÍFICO DEL APRENDIZAJE </a:t>
            </a:r>
          </a:p>
        </p:txBody>
      </p:sp>
      <p:sp>
        <p:nvSpPr>
          <p:cNvPr id="41" name="Google Shape;387;g2a0013a37d9_4_75">
            <a:extLst>
              <a:ext uri="{FF2B5EF4-FFF2-40B4-BE49-F238E27FC236}">
                <a16:creationId xmlns:a16="http://schemas.microsoft.com/office/drawing/2014/main" id="{5812EADD-2178-84CC-773F-84DBD9A2E843}"/>
              </a:ext>
            </a:extLst>
          </p:cNvPr>
          <p:cNvSpPr txBox="1"/>
          <p:nvPr/>
        </p:nvSpPr>
        <p:spPr>
          <a:xfrm>
            <a:off x="6313901" y="3576268"/>
            <a:ext cx="17628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DISFAMIA</a:t>
            </a:r>
            <a:r>
              <a:rPr lang="es-E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87;g2a0013a37d9_4_75">
            <a:extLst>
              <a:ext uri="{FF2B5EF4-FFF2-40B4-BE49-F238E27FC236}">
                <a16:creationId xmlns:a16="http://schemas.microsoft.com/office/drawing/2014/main" id="{F6E72C21-4A3A-BE9E-02D0-7A41F30AF8B6}"/>
              </a:ext>
            </a:extLst>
          </p:cNvPr>
          <p:cNvSpPr txBox="1"/>
          <p:nvPr/>
        </p:nvSpPr>
        <p:spPr>
          <a:xfrm>
            <a:off x="7820384" y="2082774"/>
            <a:ext cx="20162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FUNCIONAMIENTO INTELECTUAL LIMÍTROFE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19566-1EB8-9BF8-E76E-97D7F27B34F5}"/>
              </a:ext>
            </a:extLst>
          </p:cNvPr>
          <p:cNvSpPr txBox="1"/>
          <p:nvPr/>
        </p:nvSpPr>
        <p:spPr>
          <a:xfrm>
            <a:off x="2099892" y="552432"/>
            <a:ext cx="734424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F</a:t>
            </a:r>
            <a:r>
              <a:rPr lang="es-CL" sz="2800" b="1" dirty="0"/>
              <a:t>ORMANDO CIUDADANOS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F5CDF19-9169-9D75-C965-7EFD6F2BCDC0}"/>
              </a:ext>
            </a:extLst>
          </p:cNvPr>
          <p:cNvSpPr txBox="1"/>
          <p:nvPr/>
        </p:nvSpPr>
        <p:spPr>
          <a:xfrm>
            <a:off x="1075964" y="1673920"/>
            <a:ext cx="6103620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dirty="0"/>
              <a:t>Fomentar en los estudiantes el ejercicio de una ciudadanía crítica, responsable, respetuosa, abierta y creativa, que valore la diversidad cultural, y social del país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dirty="0"/>
              <a:t> Fomentar en los estudiantes la tolerancia y el pluralismo.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41E6C7A-DE8B-190C-4824-099E161B4100}"/>
              </a:ext>
            </a:extLst>
          </p:cNvPr>
          <p:cNvSpPr txBox="1"/>
          <p:nvPr/>
        </p:nvSpPr>
        <p:spPr>
          <a:xfrm>
            <a:off x="4543676" y="3574026"/>
            <a:ext cx="6103620" cy="2862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CL" dirty="0"/>
              <a:t>• Participación en charlas motivacionales, de prevención y autocuidado. </a:t>
            </a:r>
          </a:p>
          <a:p>
            <a:r>
              <a:rPr lang="es-CL" dirty="0"/>
              <a:t>• Jornadas de trabajo y conversatorios en temas como violencia escolar, convivencia escolar y otros. </a:t>
            </a:r>
          </a:p>
          <a:p>
            <a:r>
              <a:rPr lang="es-CL" dirty="0"/>
              <a:t>• Orientación vocacional para la continuación de estudios de Enseñanza Media. </a:t>
            </a:r>
          </a:p>
          <a:p>
            <a:r>
              <a:rPr lang="es-CL" dirty="0"/>
              <a:t>• Participación en actos cívicos y celebraciones institucionales. </a:t>
            </a:r>
          </a:p>
          <a:p>
            <a:r>
              <a:rPr lang="es-CL" dirty="0"/>
              <a:t>• Organización de Directivas de curso. </a:t>
            </a:r>
          </a:p>
          <a:p>
            <a:r>
              <a:rPr lang="es-CL" dirty="0"/>
              <a:t>• Participación en campañas de reciclaje y ayuda social.</a:t>
            </a:r>
          </a:p>
        </p:txBody>
      </p:sp>
    </p:spTree>
    <p:extLst>
      <p:ext uri="{BB962C8B-B14F-4D97-AF65-F5344CB8AC3E}">
        <p14:creationId xmlns:p14="http://schemas.microsoft.com/office/powerpoint/2010/main" val="78328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C0D05D-1A7C-8A6A-55FE-644A3D436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202E33A-E681-8783-1189-70C6BCB35067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F858C9-BF82-2775-607E-07F72CFF66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012CC6-946A-31FA-CDB9-7D7F7E0B3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274" y="1390412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77C7251A-A849-02AB-026C-181B4A9498BB}"/>
              </a:ext>
            </a:extLst>
          </p:cNvPr>
          <p:cNvSpPr/>
          <p:nvPr/>
        </p:nvSpPr>
        <p:spPr>
          <a:xfrm>
            <a:off x="3260076" y="3611188"/>
            <a:ext cx="133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TDA-H</a:t>
            </a:r>
          </a:p>
        </p:txBody>
      </p:sp>
      <p:sp>
        <p:nvSpPr>
          <p:cNvPr id="39" name="Google Shape;386;g2a0013a37d9_4_75">
            <a:extLst>
              <a:ext uri="{FF2B5EF4-FFF2-40B4-BE49-F238E27FC236}">
                <a16:creationId xmlns:a16="http://schemas.microsoft.com/office/drawing/2014/main" id="{386BA2FA-B9E8-2A56-2EF2-B4FB94DB905B}"/>
              </a:ext>
            </a:extLst>
          </p:cNvPr>
          <p:cNvSpPr txBox="1"/>
          <p:nvPr/>
        </p:nvSpPr>
        <p:spPr>
          <a:xfrm>
            <a:off x="4752393" y="1866042"/>
            <a:ext cx="203924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DÉFICIT ESPECÍFICO DEL APRENDIZAJE </a:t>
            </a:r>
          </a:p>
        </p:txBody>
      </p:sp>
      <p:sp>
        <p:nvSpPr>
          <p:cNvPr id="41" name="Google Shape;387;g2a0013a37d9_4_75">
            <a:extLst>
              <a:ext uri="{FF2B5EF4-FFF2-40B4-BE49-F238E27FC236}">
                <a16:creationId xmlns:a16="http://schemas.microsoft.com/office/drawing/2014/main" id="{4E681E94-D91F-7311-4320-BDE6710A75A6}"/>
              </a:ext>
            </a:extLst>
          </p:cNvPr>
          <p:cNvSpPr txBox="1"/>
          <p:nvPr/>
        </p:nvSpPr>
        <p:spPr>
          <a:xfrm>
            <a:off x="6313901" y="3576268"/>
            <a:ext cx="17628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DISFAMIA</a:t>
            </a:r>
            <a:r>
              <a:rPr lang="es-E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87;g2a0013a37d9_4_75">
            <a:extLst>
              <a:ext uri="{FF2B5EF4-FFF2-40B4-BE49-F238E27FC236}">
                <a16:creationId xmlns:a16="http://schemas.microsoft.com/office/drawing/2014/main" id="{65B753E0-9460-05A3-11EF-D84D7E288298}"/>
              </a:ext>
            </a:extLst>
          </p:cNvPr>
          <p:cNvSpPr txBox="1"/>
          <p:nvPr/>
        </p:nvSpPr>
        <p:spPr>
          <a:xfrm>
            <a:off x="7820384" y="2082774"/>
            <a:ext cx="20162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FUNCIONAMIENTO INTELECTUAL LIMÍTROFE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DFF7000-E169-3863-3E3A-C0D3A2909AA4}"/>
              </a:ext>
            </a:extLst>
          </p:cNvPr>
          <p:cNvSpPr txBox="1"/>
          <p:nvPr/>
        </p:nvSpPr>
        <p:spPr>
          <a:xfrm>
            <a:off x="2099892" y="552432"/>
            <a:ext cx="734424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F</a:t>
            </a:r>
            <a:r>
              <a:rPr lang="es-CL" sz="2800" b="1" dirty="0"/>
              <a:t>ORMANDO CIUDADANOS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91F190-5828-98E6-FA04-97F65643ADCF}"/>
              </a:ext>
            </a:extLst>
          </p:cNvPr>
          <p:cNvSpPr txBox="1"/>
          <p:nvPr/>
        </p:nvSpPr>
        <p:spPr>
          <a:xfrm>
            <a:off x="1075964" y="1673920"/>
            <a:ext cx="6103620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dirty="0"/>
              <a:t>Fomentar en los estudiantes el ejercicio de una ciudadanía crítica, responsable, respetuosa, abierta y creativa, que valore la diversidad cultural, y social del país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dirty="0"/>
              <a:t> Fomentar en los estudiantes la tolerancia y el pluralismo.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24A29D5-3380-2CBA-70B7-AC5F44D5547D}"/>
              </a:ext>
            </a:extLst>
          </p:cNvPr>
          <p:cNvSpPr txBox="1"/>
          <p:nvPr/>
        </p:nvSpPr>
        <p:spPr>
          <a:xfrm>
            <a:off x="4543676" y="3574026"/>
            <a:ext cx="6103620" cy="2862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CL" dirty="0"/>
              <a:t>• Participación en charlas motivacionales, de prevención y autocuidado. </a:t>
            </a:r>
          </a:p>
          <a:p>
            <a:r>
              <a:rPr lang="es-CL" dirty="0"/>
              <a:t>• Jornadas de trabajo y conversatorios en temas como violencia escolar, convivencia escolar y otros. </a:t>
            </a:r>
          </a:p>
          <a:p>
            <a:r>
              <a:rPr lang="es-CL" dirty="0"/>
              <a:t>• Orientación vocacional para la continuación de estudios de Enseñanza Media. </a:t>
            </a:r>
          </a:p>
          <a:p>
            <a:r>
              <a:rPr lang="es-CL" dirty="0"/>
              <a:t>• Participación en actos cívicos y celebraciones institucionales. </a:t>
            </a:r>
          </a:p>
          <a:p>
            <a:r>
              <a:rPr lang="es-CL" dirty="0"/>
              <a:t>• Organización de Directivas de curso. </a:t>
            </a:r>
          </a:p>
          <a:p>
            <a:r>
              <a:rPr lang="es-CL" dirty="0"/>
              <a:t>• Participación en campañas de reciclaje y ayuda social.</a:t>
            </a:r>
          </a:p>
        </p:txBody>
      </p:sp>
    </p:spTree>
    <p:extLst>
      <p:ext uri="{BB962C8B-B14F-4D97-AF65-F5344CB8AC3E}">
        <p14:creationId xmlns:p14="http://schemas.microsoft.com/office/powerpoint/2010/main" val="150880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140290-F7E0-3D09-C669-366243B2F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9A7138E-22E6-55B5-9222-1F4D2BFD473A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FAA0E89-E4F9-E084-5645-E9B564F115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723988-F160-5415-2775-41DE34F9F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274" y="1390412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93702D05-FC6F-D702-7DA4-B953CB08F096}"/>
              </a:ext>
            </a:extLst>
          </p:cNvPr>
          <p:cNvSpPr/>
          <p:nvPr/>
        </p:nvSpPr>
        <p:spPr>
          <a:xfrm>
            <a:off x="3260076" y="3611188"/>
            <a:ext cx="133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TDA-H</a:t>
            </a:r>
          </a:p>
        </p:txBody>
      </p:sp>
      <p:sp>
        <p:nvSpPr>
          <p:cNvPr id="39" name="Google Shape;386;g2a0013a37d9_4_75">
            <a:extLst>
              <a:ext uri="{FF2B5EF4-FFF2-40B4-BE49-F238E27FC236}">
                <a16:creationId xmlns:a16="http://schemas.microsoft.com/office/drawing/2014/main" id="{FB6CAE6C-AE6E-D412-A452-31545E8D946C}"/>
              </a:ext>
            </a:extLst>
          </p:cNvPr>
          <p:cNvSpPr txBox="1"/>
          <p:nvPr/>
        </p:nvSpPr>
        <p:spPr>
          <a:xfrm>
            <a:off x="4752393" y="1866042"/>
            <a:ext cx="203924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DÉFICIT ESPECÍFICO DEL APRENDIZAJE </a:t>
            </a:r>
          </a:p>
        </p:txBody>
      </p:sp>
      <p:sp>
        <p:nvSpPr>
          <p:cNvPr id="41" name="Google Shape;387;g2a0013a37d9_4_75">
            <a:extLst>
              <a:ext uri="{FF2B5EF4-FFF2-40B4-BE49-F238E27FC236}">
                <a16:creationId xmlns:a16="http://schemas.microsoft.com/office/drawing/2014/main" id="{D145F07C-6F22-323A-B9AA-0AFDD243FE97}"/>
              </a:ext>
            </a:extLst>
          </p:cNvPr>
          <p:cNvSpPr txBox="1"/>
          <p:nvPr/>
        </p:nvSpPr>
        <p:spPr>
          <a:xfrm>
            <a:off x="6313901" y="3576268"/>
            <a:ext cx="17628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DISFAMIA</a:t>
            </a:r>
            <a:r>
              <a:rPr lang="es-E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87;g2a0013a37d9_4_75">
            <a:extLst>
              <a:ext uri="{FF2B5EF4-FFF2-40B4-BE49-F238E27FC236}">
                <a16:creationId xmlns:a16="http://schemas.microsoft.com/office/drawing/2014/main" id="{92CDD7F8-9A78-7E9C-1FE6-5F2670B928AC}"/>
              </a:ext>
            </a:extLst>
          </p:cNvPr>
          <p:cNvSpPr txBox="1"/>
          <p:nvPr/>
        </p:nvSpPr>
        <p:spPr>
          <a:xfrm>
            <a:off x="7820384" y="2082774"/>
            <a:ext cx="20162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FUNCIONAMIENTO INTELECTUAL LIMÍTROFE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F51FD73-737A-2069-1AAF-60D220CA6445}"/>
              </a:ext>
            </a:extLst>
          </p:cNvPr>
          <p:cNvSpPr txBox="1"/>
          <p:nvPr/>
        </p:nvSpPr>
        <p:spPr>
          <a:xfrm>
            <a:off x="2099892" y="552432"/>
            <a:ext cx="734424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800" dirty="0"/>
              <a:t>PARTICIPACIÓN DE LA COMUNIDAD ESCOLAR</a:t>
            </a:r>
            <a:endParaRPr lang="es-CL" sz="2800" b="1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3CC5CE9C-6AE2-48D6-7EF0-FBCFC8EAF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444946"/>
              </p:ext>
            </p:extLst>
          </p:nvPr>
        </p:nvGraphicFramePr>
        <p:xfrm>
          <a:off x="1316139" y="1672829"/>
          <a:ext cx="8128000" cy="3032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385296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CL" dirty="0"/>
                        <a:t>ACTIVIDADES PROGRAMADAS       CANTIDAD              % DE PARTICIPACIÓN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882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REUNIONES DE APODERADOS                8                     76% de asistencia.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262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CELEBRACIONES INSTITUCIONALES       15                   100% de los estamentos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127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CL" dirty="0"/>
                        <a:t>ACTOS CIVICOS                                    48                  100% de los cursos</a:t>
                      </a:r>
                    </a:p>
                    <a:p>
                      <a:pPr algn="l"/>
                      <a:r>
                        <a:rPr lang="es-CL" dirty="0"/>
                        <a:t>                                                                                  85% de los estudiantes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66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REUNIONES CGPA                                 9                    100% de la </a:t>
                      </a:r>
                    </a:p>
                    <a:p>
                      <a:r>
                        <a:rPr lang="es-CL" dirty="0"/>
                        <a:t>                                                                                 </a:t>
                      </a:r>
                      <a:r>
                        <a:rPr kumimoji="0" lang="es-C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representación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879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ENCUENTROS PARA LA FAMILIA.            3                     100% de la  representación de los cursos.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53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320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6EC753-F5BF-D144-C7CC-49D797331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D8F67E4-AE7C-FF97-0A10-03B877D69591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838EBC3-6632-838F-872F-1085267331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9B0B2A-D0B5-3ADE-100F-1A9339854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274" y="1390412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BC0236F7-170A-F8C4-86DF-0EE2C204CE31}"/>
              </a:ext>
            </a:extLst>
          </p:cNvPr>
          <p:cNvSpPr/>
          <p:nvPr/>
        </p:nvSpPr>
        <p:spPr>
          <a:xfrm>
            <a:off x="3260076" y="3611188"/>
            <a:ext cx="133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TDA-H</a:t>
            </a:r>
          </a:p>
        </p:txBody>
      </p:sp>
      <p:sp>
        <p:nvSpPr>
          <p:cNvPr id="39" name="Google Shape;386;g2a0013a37d9_4_75">
            <a:extLst>
              <a:ext uri="{FF2B5EF4-FFF2-40B4-BE49-F238E27FC236}">
                <a16:creationId xmlns:a16="http://schemas.microsoft.com/office/drawing/2014/main" id="{E5DFC373-A1A8-81EC-320D-FF0FF16052D0}"/>
              </a:ext>
            </a:extLst>
          </p:cNvPr>
          <p:cNvSpPr txBox="1"/>
          <p:nvPr/>
        </p:nvSpPr>
        <p:spPr>
          <a:xfrm>
            <a:off x="4781112" y="1747774"/>
            <a:ext cx="203924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DÉFICIT ESPECÍFICO DEL APRENDIZAJE </a:t>
            </a:r>
          </a:p>
        </p:txBody>
      </p:sp>
      <p:sp>
        <p:nvSpPr>
          <p:cNvPr id="41" name="Google Shape;387;g2a0013a37d9_4_75">
            <a:extLst>
              <a:ext uri="{FF2B5EF4-FFF2-40B4-BE49-F238E27FC236}">
                <a16:creationId xmlns:a16="http://schemas.microsoft.com/office/drawing/2014/main" id="{DF60DFE4-0F83-9959-E9D9-934F72A8682F}"/>
              </a:ext>
            </a:extLst>
          </p:cNvPr>
          <p:cNvSpPr txBox="1"/>
          <p:nvPr/>
        </p:nvSpPr>
        <p:spPr>
          <a:xfrm>
            <a:off x="6313901" y="3576268"/>
            <a:ext cx="17628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DISFAMIA</a:t>
            </a:r>
            <a:r>
              <a:rPr lang="es-E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87;g2a0013a37d9_4_75">
            <a:extLst>
              <a:ext uri="{FF2B5EF4-FFF2-40B4-BE49-F238E27FC236}">
                <a16:creationId xmlns:a16="http://schemas.microsoft.com/office/drawing/2014/main" id="{26BF9044-C169-105E-4AE9-86FF85047E34}"/>
              </a:ext>
            </a:extLst>
          </p:cNvPr>
          <p:cNvSpPr txBox="1"/>
          <p:nvPr/>
        </p:nvSpPr>
        <p:spPr>
          <a:xfrm>
            <a:off x="7820384" y="2082774"/>
            <a:ext cx="20162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FUNCIONAMIENTO INTELECTUAL LIMÍTROFE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B4366B4-298D-FBD1-AABE-03FBEE9B89EF}"/>
              </a:ext>
            </a:extLst>
          </p:cNvPr>
          <p:cNvSpPr txBox="1"/>
          <p:nvPr/>
        </p:nvSpPr>
        <p:spPr>
          <a:xfrm>
            <a:off x="2099892" y="552432"/>
            <a:ext cx="734424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800" dirty="0"/>
              <a:t>COORDINACIÓN CON REDES COMUNITARIAS</a:t>
            </a:r>
            <a:endParaRPr lang="es-CL" sz="2800" b="1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7155FCBF-E4B8-DCDA-5BA2-BA9113967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2759" y="1700549"/>
            <a:ext cx="4185623" cy="576262"/>
          </a:xfrm>
          <a:solidFill>
            <a:schemeClr val="accent4"/>
          </a:solidFill>
        </p:spPr>
        <p:txBody>
          <a:bodyPr/>
          <a:lstStyle/>
          <a:p>
            <a:r>
              <a:rPr lang="es-CL" sz="1800" dirty="0"/>
              <a:t>CHARLAS DE PREVENCIÓN DE SALUD CESFAM SUR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33C58E65-0D4A-F6F0-AED6-B898620CB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1733" y="2479504"/>
            <a:ext cx="4185623" cy="395787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CL" sz="1600" dirty="0"/>
              <a:t>Talleres de Sexualidad Prevención de Enfermedades de Transmisión Sexual. </a:t>
            </a:r>
          </a:p>
          <a:p>
            <a:r>
              <a:rPr lang="es-CL" sz="1600" dirty="0"/>
              <a:t>• Salud mental del adolescente. </a:t>
            </a:r>
          </a:p>
          <a:p>
            <a:r>
              <a:rPr lang="es-CL" sz="1600" dirty="0"/>
              <a:t>• Prevención del Suicidio. </a:t>
            </a:r>
          </a:p>
          <a:p>
            <a:r>
              <a:rPr lang="es-CL" sz="1600" dirty="0"/>
              <a:t>• Prevención del Embarazo Adolescente. 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8ED1542-805E-BDE6-6194-578E9F4E34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27295" y="1686636"/>
            <a:ext cx="4185618" cy="576262"/>
          </a:xfrm>
          <a:solidFill>
            <a:schemeClr val="accent4"/>
          </a:solidFill>
        </p:spPr>
        <p:txBody>
          <a:bodyPr/>
          <a:lstStyle/>
          <a:p>
            <a:r>
              <a:rPr lang="es-CL" sz="1800" dirty="0"/>
              <a:t>CHARLAS PREVENTIVAS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771ED5A4-8243-5D2A-15D9-80C2C3809C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27295" y="2479505"/>
            <a:ext cx="4185617" cy="330411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MX" sz="1600" dirty="0"/>
              <a:t>PREVENCION DE ALCOHOL Y DROGADICCIÓN</a:t>
            </a:r>
          </a:p>
          <a:p>
            <a:r>
              <a:rPr lang="es-MX" sz="1600" dirty="0"/>
              <a:t>LEY PENAL ADOLESCENTE DICTADA POR CARABINEROS Y ABOGADO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324141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C61963-43ED-A8CF-E4CF-7E7C0BDE2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47D22AEA-4BE3-B77D-5C61-F146CD569D0F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366BEC-12D5-A1E6-489E-DA45F4E117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D9CBA0-DC95-8985-18B3-10E0855BF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274" y="1390412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8451E546-8879-F616-9E0E-8D0AB3AA3A04}"/>
              </a:ext>
            </a:extLst>
          </p:cNvPr>
          <p:cNvSpPr/>
          <p:nvPr/>
        </p:nvSpPr>
        <p:spPr>
          <a:xfrm>
            <a:off x="3260076" y="3611188"/>
            <a:ext cx="133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TDA-H</a:t>
            </a:r>
          </a:p>
        </p:txBody>
      </p:sp>
      <p:sp>
        <p:nvSpPr>
          <p:cNvPr id="39" name="Google Shape;386;g2a0013a37d9_4_75">
            <a:extLst>
              <a:ext uri="{FF2B5EF4-FFF2-40B4-BE49-F238E27FC236}">
                <a16:creationId xmlns:a16="http://schemas.microsoft.com/office/drawing/2014/main" id="{7164D6A6-82ED-BCB4-83AB-C172A10A590C}"/>
              </a:ext>
            </a:extLst>
          </p:cNvPr>
          <p:cNvSpPr txBox="1"/>
          <p:nvPr/>
        </p:nvSpPr>
        <p:spPr>
          <a:xfrm>
            <a:off x="4781112" y="1747774"/>
            <a:ext cx="203924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DÉFICIT ESPECÍFICO DEL APRENDIZAJE </a:t>
            </a:r>
          </a:p>
        </p:txBody>
      </p:sp>
      <p:sp>
        <p:nvSpPr>
          <p:cNvPr id="41" name="Google Shape;387;g2a0013a37d9_4_75">
            <a:extLst>
              <a:ext uri="{FF2B5EF4-FFF2-40B4-BE49-F238E27FC236}">
                <a16:creationId xmlns:a16="http://schemas.microsoft.com/office/drawing/2014/main" id="{81C7ECBC-CBC2-2261-4748-CA3584B8A732}"/>
              </a:ext>
            </a:extLst>
          </p:cNvPr>
          <p:cNvSpPr txBox="1"/>
          <p:nvPr/>
        </p:nvSpPr>
        <p:spPr>
          <a:xfrm>
            <a:off x="6313901" y="3576268"/>
            <a:ext cx="17628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DISFAMIA</a:t>
            </a:r>
            <a:r>
              <a:rPr lang="es-E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87;g2a0013a37d9_4_75">
            <a:extLst>
              <a:ext uri="{FF2B5EF4-FFF2-40B4-BE49-F238E27FC236}">
                <a16:creationId xmlns:a16="http://schemas.microsoft.com/office/drawing/2014/main" id="{090DA719-2F67-E3A8-8654-249EE4951A3E}"/>
              </a:ext>
            </a:extLst>
          </p:cNvPr>
          <p:cNvSpPr txBox="1"/>
          <p:nvPr/>
        </p:nvSpPr>
        <p:spPr>
          <a:xfrm>
            <a:off x="7820384" y="2082774"/>
            <a:ext cx="20162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FUNCIONAMIENTO INTELECTUAL LIMÍTROFE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DC0A35B-5164-2771-03CF-F18DE0FE5200}"/>
              </a:ext>
            </a:extLst>
          </p:cNvPr>
          <p:cNvSpPr txBox="1"/>
          <p:nvPr/>
        </p:nvSpPr>
        <p:spPr>
          <a:xfrm>
            <a:off x="2099892" y="552432"/>
            <a:ext cx="734424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800" dirty="0"/>
              <a:t>COORDINACIÓN CON REDES COMUNITARIAS</a:t>
            </a:r>
            <a:endParaRPr lang="es-CL" sz="2800" b="1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634B7516-315D-51BB-7F4E-45D48DDC6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2759" y="1700549"/>
            <a:ext cx="4185623" cy="576262"/>
          </a:xfrm>
          <a:solidFill>
            <a:schemeClr val="accent4"/>
          </a:solidFill>
        </p:spPr>
        <p:txBody>
          <a:bodyPr/>
          <a:lstStyle/>
          <a:p>
            <a:r>
              <a:rPr lang="es-CL" sz="1800" dirty="0"/>
              <a:t>CHARLAS DE PREVENCIÓN DE SALUD CESFAM SUR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74412B63-36A4-AD6E-79B0-75019D526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1733" y="2479504"/>
            <a:ext cx="4185623" cy="395787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CL" sz="1600" dirty="0"/>
              <a:t>Talleres de Sexualidad Prevención de Enfermedades de Transmisión Sexual. </a:t>
            </a:r>
          </a:p>
          <a:p>
            <a:r>
              <a:rPr lang="es-CL" sz="1600" dirty="0"/>
              <a:t>• Salud mental del adolescente. </a:t>
            </a:r>
          </a:p>
          <a:p>
            <a:r>
              <a:rPr lang="es-CL" sz="1600" dirty="0"/>
              <a:t>• Prevención del Suicidio. </a:t>
            </a:r>
          </a:p>
          <a:p>
            <a:r>
              <a:rPr lang="es-CL" sz="1600" dirty="0"/>
              <a:t>• Prevención del Embarazo Adolescente. 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D1AE7CDC-E9F6-21EF-C5C2-A8D4BB304B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27295" y="1686636"/>
            <a:ext cx="4185618" cy="576262"/>
          </a:xfrm>
          <a:solidFill>
            <a:schemeClr val="accent4"/>
          </a:solidFill>
        </p:spPr>
        <p:txBody>
          <a:bodyPr/>
          <a:lstStyle/>
          <a:p>
            <a:r>
              <a:rPr lang="es-CL" sz="1800" dirty="0"/>
              <a:t>CHARLAS PREVENTIVAS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F375CE82-E0EF-83E6-608A-BF254D759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27295" y="2479505"/>
            <a:ext cx="4185617" cy="330411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MX" sz="1600" dirty="0"/>
              <a:t>PREVENCION DE ALCOHOL Y DROGADICCIÓN</a:t>
            </a:r>
          </a:p>
          <a:p>
            <a:r>
              <a:rPr lang="es-MX" sz="1600" dirty="0"/>
              <a:t>LEY PENAL ADOLESCENTE DICTADA POR CARABINEROS Y ABOGADO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290280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EC10F6-9EAE-EE65-566D-2EAA4B501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B432DE-DF47-1858-9FE3-EB299B0A8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64637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s-MX" i="1" dirty="0">
                <a:solidFill>
                  <a:srgbClr val="002060"/>
                </a:solidFill>
                <a:latin typeface="Amasis MT Pro Medium" panose="020F0502020204030204" pitchFamily="18" charset="0"/>
              </a:rPr>
              <a:t>Sellos Institucionales.</a:t>
            </a:r>
            <a:endParaRPr lang="es-CL" i="1" dirty="0">
              <a:solidFill>
                <a:srgbClr val="002060"/>
              </a:solidFill>
              <a:latin typeface="Amasis MT Pro Medium" panose="020F05020202040302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C473C2-BF49-3BCE-BF66-8F75B539A9A2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523CED-2689-39A0-3CA5-6720F27703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0E2B32F9-197A-20D8-675F-A89F14E4F6FF}"/>
              </a:ext>
            </a:extLst>
          </p:cNvPr>
          <p:cNvSpPr/>
          <p:nvPr/>
        </p:nvSpPr>
        <p:spPr>
          <a:xfrm>
            <a:off x="1511559" y="2453951"/>
            <a:ext cx="7119257" cy="60649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76531E7-6BE1-7D04-86A9-45E108D39BC0}"/>
              </a:ext>
            </a:extLst>
          </p:cNvPr>
          <p:cNvSpPr/>
          <p:nvPr/>
        </p:nvSpPr>
        <p:spPr>
          <a:xfrm>
            <a:off x="1497563" y="3856653"/>
            <a:ext cx="7119257" cy="60649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20AD91C-DD0C-949D-7E5E-147F03F57D75}"/>
              </a:ext>
            </a:extLst>
          </p:cNvPr>
          <p:cNvSpPr/>
          <p:nvPr/>
        </p:nvSpPr>
        <p:spPr>
          <a:xfrm>
            <a:off x="1511559" y="5452188"/>
            <a:ext cx="7119257" cy="60649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C4E4EDDA-9F4A-FE77-3175-8518FC10C525}"/>
              </a:ext>
            </a:extLst>
          </p:cNvPr>
          <p:cNvSpPr/>
          <p:nvPr/>
        </p:nvSpPr>
        <p:spPr>
          <a:xfrm>
            <a:off x="1754155" y="2034073"/>
            <a:ext cx="6606074" cy="6904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D5B78943-589F-DE88-DA0F-E62EC1C5111A}"/>
              </a:ext>
            </a:extLst>
          </p:cNvPr>
          <p:cNvSpPr/>
          <p:nvPr/>
        </p:nvSpPr>
        <p:spPr>
          <a:xfrm>
            <a:off x="1754155" y="3387852"/>
            <a:ext cx="6606074" cy="690466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/>
              <a:t>Respeto y buen trato.</a:t>
            </a:r>
            <a:endParaRPr lang="es-CL">
              <a:solidFill>
                <a:srgbClr val="FFC000"/>
              </a:solidFill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85DE5BF-9A5C-9D6D-C3A8-08FF33B22843}"/>
              </a:ext>
            </a:extLst>
          </p:cNvPr>
          <p:cNvSpPr/>
          <p:nvPr/>
        </p:nvSpPr>
        <p:spPr>
          <a:xfrm>
            <a:off x="1754155" y="4985656"/>
            <a:ext cx="6606074" cy="69046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/>
              <a:t>Compromiso social con la comunidad educativa.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F287BD1-7E80-5CCB-13E1-D3E0471F8115}"/>
              </a:ext>
            </a:extLst>
          </p:cNvPr>
          <p:cNvSpPr txBox="1"/>
          <p:nvPr/>
        </p:nvSpPr>
        <p:spPr>
          <a:xfrm>
            <a:off x="2253343" y="2147147"/>
            <a:ext cx="6106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Cultura de altas expectativas y superación académica.</a:t>
            </a:r>
          </a:p>
        </p:txBody>
      </p:sp>
    </p:spTree>
    <p:extLst>
      <p:ext uri="{BB962C8B-B14F-4D97-AF65-F5344CB8AC3E}">
        <p14:creationId xmlns:p14="http://schemas.microsoft.com/office/powerpoint/2010/main" val="19152485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CC345E-8B58-E394-CC31-624A4492F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26263B5-08AC-D0E6-9D8B-28DEF2E3DCFC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CFCA817-29A8-F97F-054E-AC0A4BBB48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23A05A-EEBA-6BB6-40BB-94503870E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274" y="1390412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512F36CE-7D26-27D9-C43D-02301BA10B67}"/>
              </a:ext>
            </a:extLst>
          </p:cNvPr>
          <p:cNvSpPr/>
          <p:nvPr/>
        </p:nvSpPr>
        <p:spPr>
          <a:xfrm>
            <a:off x="3260076" y="3611188"/>
            <a:ext cx="133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TDA-H</a:t>
            </a:r>
          </a:p>
        </p:txBody>
      </p:sp>
      <p:sp>
        <p:nvSpPr>
          <p:cNvPr id="41" name="Google Shape;387;g2a0013a37d9_4_75">
            <a:extLst>
              <a:ext uri="{FF2B5EF4-FFF2-40B4-BE49-F238E27FC236}">
                <a16:creationId xmlns:a16="http://schemas.microsoft.com/office/drawing/2014/main" id="{A74662EF-5552-4D63-2539-A90F3138D905}"/>
              </a:ext>
            </a:extLst>
          </p:cNvPr>
          <p:cNvSpPr txBox="1"/>
          <p:nvPr/>
        </p:nvSpPr>
        <p:spPr>
          <a:xfrm>
            <a:off x="6313901" y="3576268"/>
            <a:ext cx="17628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DISFAMIA</a:t>
            </a:r>
            <a:r>
              <a:rPr lang="es-E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87;g2a0013a37d9_4_75">
            <a:extLst>
              <a:ext uri="{FF2B5EF4-FFF2-40B4-BE49-F238E27FC236}">
                <a16:creationId xmlns:a16="http://schemas.microsoft.com/office/drawing/2014/main" id="{F6498373-570B-92A6-B143-C080EED87C0D}"/>
              </a:ext>
            </a:extLst>
          </p:cNvPr>
          <p:cNvSpPr txBox="1"/>
          <p:nvPr/>
        </p:nvSpPr>
        <p:spPr>
          <a:xfrm>
            <a:off x="7820384" y="2082774"/>
            <a:ext cx="20162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FUNCIONAMIENTO INTELECTUAL LIMÍTROFE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89C3C90-1566-FBA6-F9F6-E10466B7E100}"/>
              </a:ext>
            </a:extLst>
          </p:cNvPr>
          <p:cNvSpPr txBox="1"/>
          <p:nvPr/>
        </p:nvSpPr>
        <p:spPr>
          <a:xfrm>
            <a:off x="2099892" y="552432"/>
            <a:ext cx="734424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800" dirty="0"/>
              <a:t>RECURSOS FINANCIEROS</a:t>
            </a:r>
            <a:endParaRPr lang="es-CL" sz="2800" b="1" dirty="0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D8418C96-4097-FF6E-CF43-F1610C2BDCC6}"/>
              </a:ext>
            </a:extLst>
          </p:cNvPr>
          <p:cNvSpPr/>
          <p:nvPr/>
        </p:nvSpPr>
        <p:spPr>
          <a:xfrm>
            <a:off x="1997518" y="1390412"/>
            <a:ext cx="6711696" cy="20780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/>
              <a:t>TRANSPORTE ESCOLAR GRATUITO. </a:t>
            </a:r>
          </a:p>
          <a:p>
            <a:pPr algn="ctr"/>
            <a:endParaRPr lang="es-CL" sz="1600" dirty="0"/>
          </a:p>
          <a:p>
            <a:r>
              <a:rPr lang="es-CL" sz="1600" dirty="0"/>
              <a:t>EL ESTABLECIMIENTO ESTÁ EN CONSTANTE MEJORA DE LOS VEHÍCULOS PARA EL TRANSPORTE DE LOS ESTUDIANTES. </a:t>
            </a:r>
          </a:p>
          <a:p>
            <a:endParaRPr lang="es-CL" sz="1600" dirty="0"/>
          </a:p>
          <a:p>
            <a:r>
              <a:rPr lang="es-CL" sz="1600" dirty="0"/>
              <a:t>• ENTREGA DE ÚTILES ESCOLARES PARA LOS ESTUDIANTES CON MAYORES NECESIDADES DE APOYO.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BE9242E4-7E1E-90F7-5F1D-696A7D56F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146" y="3611188"/>
            <a:ext cx="4122309" cy="312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0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9F639D-FC5B-0A1F-245D-9EF6177C5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EE6DE94-A64F-B440-0647-487512E06029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C346FD8-D39A-A47C-A981-4B47B03C61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69D75A-93DE-E606-8CC8-C8D5A1B9D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274" y="1390412"/>
            <a:ext cx="6481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s-ES" altLang="es-CL" sz="20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anose="020B0604020202020204" pitchFamily="18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7E29A1AF-D0BA-2F0D-09F8-19B954162A65}"/>
              </a:ext>
            </a:extLst>
          </p:cNvPr>
          <p:cNvSpPr/>
          <p:nvPr/>
        </p:nvSpPr>
        <p:spPr>
          <a:xfrm>
            <a:off x="3260076" y="3611188"/>
            <a:ext cx="133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TDA-H</a:t>
            </a:r>
          </a:p>
        </p:txBody>
      </p:sp>
      <p:sp>
        <p:nvSpPr>
          <p:cNvPr id="41" name="Google Shape;387;g2a0013a37d9_4_75">
            <a:extLst>
              <a:ext uri="{FF2B5EF4-FFF2-40B4-BE49-F238E27FC236}">
                <a16:creationId xmlns:a16="http://schemas.microsoft.com/office/drawing/2014/main" id="{8E1AFC9C-EC8D-4D0B-85D1-AED1EC611768}"/>
              </a:ext>
            </a:extLst>
          </p:cNvPr>
          <p:cNvSpPr txBox="1"/>
          <p:nvPr/>
        </p:nvSpPr>
        <p:spPr>
          <a:xfrm>
            <a:off x="6313901" y="3576268"/>
            <a:ext cx="17628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DISFAMIA</a:t>
            </a:r>
            <a:r>
              <a:rPr lang="es-E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87;g2a0013a37d9_4_75">
            <a:extLst>
              <a:ext uri="{FF2B5EF4-FFF2-40B4-BE49-F238E27FC236}">
                <a16:creationId xmlns:a16="http://schemas.microsoft.com/office/drawing/2014/main" id="{2A3B092A-D0E6-52ED-DF0F-2C7495069F03}"/>
              </a:ext>
            </a:extLst>
          </p:cNvPr>
          <p:cNvSpPr txBox="1"/>
          <p:nvPr/>
        </p:nvSpPr>
        <p:spPr>
          <a:xfrm>
            <a:off x="7820384" y="2082774"/>
            <a:ext cx="20162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FUNCIONAMIENTO INTELECTUAL LIMÍTROFE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AC5D897-94B8-378F-6EC0-F4051AA27751}"/>
              </a:ext>
            </a:extLst>
          </p:cNvPr>
          <p:cNvSpPr txBox="1"/>
          <p:nvPr/>
        </p:nvSpPr>
        <p:spPr>
          <a:xfrm>
            <a:off x="2099892" y="552432"/>
            <a:ext cx="7344247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400" dirty="0"/>
              <a:t>GESTIÓN DE RECURSOS APOYO A LOS ESTUDIANTES</a:t>
            </a:r>
            <a:endParaRPr lang="es-CL" sz="2400" b="1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D89030D3-D733-0DC6-7536-33180CB6671E}"/>
              </a:ext>
            </a:extLst>
          </p:cNvPr>
          <p:cNvSpPr/>
          <p:nvPr/>
        </p:nvSpPr>
        <p:spPr>
          <a:xfrm>
            <a:off x="1673920" y="1892808"/>
            <a:ext cx="7373117" cy="39136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/>
              <a:t>• RECURSOS MATERIALES PARA LA PREPARACIÓN DE LA ENSEÑANZA COMO ARTÍCULOS DE OFICINA y FOTOCOPIADORAS. </a:t>
            </a:r>
          </a:p>
          <a:p>
            <a:endParaRPr lang="es-CL" dirty="0"/>
          </a:p>
          <a:p>
            <a:r>
              <a:rPr lang="es-CL" dirty="0"/>
              <a:t>• MANTENCIÓN PERMANENTE DE ESPACIOS EDUCATIVOS E INFRAESTRUCTURA DEL ESTABLECIMIENTO. </a:t>
            </a:r>
          </a:p>
          <a:p>
            <a:endParaRPr lang="es-CL" dirty="0"/>
          </a:p>
          <a:p>
            <a:r>
              <a:rPr lang="es-CL" dirty="0"/>
              <a:t>• MANTENCIÓN DE IMPLEMENTACIÓN TECNOLÓGICA Y ASESORIA INFORMÁTICA.</a:t>
            </a:r>
          </a:p>
          <a:p>
            <a:endParaRPr lang="es-CL" dirty="0"/>
          </a:p>
          <a:p>
            <a:r>
              <a:rPr lang="es-CL" dirty="0"/>
              <a:t> • CAPACITACIONES AL PERSONAL. </a:t>
            </a:r>
          </a:p>
          <a:p>
            <a:endParaRPr lang="es-CL" dirty="0"/>
          </a:p>
          <a:p>
            <a:r>
              <a:rPr lang="es-CL" dirty="0"/>
              <a:t>• TRANSPORTE PARA SALIDAS PEDAGÓGICAS.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6217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B8B17A-9AE2-689D-C9A1-866875CBC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8679477E-B985-0E4A-4272-78D97EA40AA1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1C393E-7F40-9595-C683-6E88BC155D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9E01F8F0-A09C-A3DA-A130-9194D86C99E7}"/>
              </a:ext>
            </a:extLst>
          </p:cNvPr>
          <p:cNvSpPr/>
          <p:nvPr/>
        </p:nvSpPr>
        <p:spPr>
          <a:xfrm>
            <a:off x="3260076" y="3611188"/>
            <a:ext cx="133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TDA-H</a:t>
            </a:r>
          </a:p>
        </p:txBody>
      </p:sp>
      <p:sp>
        <p:nvSpPr>
          <p:cNvPr id="41" name="Google Shape;387;g2a0013a37d9_4_75">
            <a:extLst>
              <a:ext uri="{FF2B5EF4-FFF2-40B4-BE49-F238E27FC236}">
                <a16:creationId xmlns:a16="http://schemas.microsoft.com/office/drawing/2014/main" id="{CEB1D2C4-E34D-A304-6A5E-7BA923386E5D}"/>
              </a:ext>
            </a:extLst>
          </p:cNvPr>
          <p:cNvSpPr txBox="1"/>
          <p:nvPr/>
        </p:nvSpPr>
        <p:spPr>
          <a:xfrm>
            <a:off x="6313901" y="3576268"/>
            <a:ext cx="17628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DISFAMIA</a:t>
            </a:r>
            <a:r>
              <a:rPr lang="es-E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87;g2a0013a37d9_4_75">
            <a:extLst>
              <a:ext uri="{FF2B5EF4-FFF2-40B4-BE49-F238E27FC236}">
                <a16:creationId xmlns:a16="http://schemas.microsoft.com/office/drawing/2014/main" id="{7E711EB7-0B5A-7472-CF68-1D85B9C8EFAE}"/>
              </a:ext>
            </a:extLst>
          </p:cNvPr>
          <p:cNvSpPr txBox="1"/>
          <p:nvPr/>
        </p:nvSpPr>
        <p:spPr>
          <a:xfrm>
            <a:off x="7820384" y="2082774"/>
            <a:ext cx="201622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FUNCIONAMIENTO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INTELECTUAL LIMÍTROFE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0D6CF5D-AFF3-ED16-CF21-CA9E06BCAF59}"/>
              </a:ext>
            </a:extLst>
          </p:cNvPr>
          <p:cNvSpPr txBox="1"/>
          <p:nvPr/>
        </p:nvSpPr>
        <p:spPr>
          <a:xfrm>
            <a:off x="2099892" y="552432"/>
            <a:ext cx="7344247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400" dirty="0"/>
              <a:t>DESAFÍOS PARA EL AÑO 2026</a:t>
            </a:r>
            <a:endParaRPr lang="es-CL" sz="24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2B8FF08-7097-1CCD-73D9-F9B04CB6DD7D}"/>
              </a:ext>
            </a:extLst>
          </p:cNvPr>
          <p:cNvSpPr txBox="1"/>
          <p:nvPr/>
        </p:nvSpPr>
        <p:spPr>
          <a:xfrm>
            <a:off x="1097280" y="1591056"/>
            <a:ext cx="7836408" cy="502746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dirty="0"/>
              <a:t> Instaurar la cultura de Mejoramiento Continuo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dirty="0"/>
              <a:t>Desarrollo Profesional Docente.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dirty="0"/>
              <a:t>Consolidar el Trabajo Colaborativo como estrategia para la mejora de los aprendizajes de los estudiantes.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dirty="0"/>
              <a:t>Mejorar los resultados de mediciones DIA y SIMCE.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dirty="0"/>
              <a:t>Mejorar los resultados en la asignatura de Matemática.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dirty="0"/>
              <a:t>Avanzar en el Domino Lector Institucional.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dirty="0"/>
              <a:t>Uso de Biblioteca para fomentar el gusto por la lectura.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dirty="0"/>
              <a:t>Lograr el 100% de la aplicación del Curriculum Nacional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dirty="0"/>
              <a:t>Objetivos basales y Complementarios en todas las asignaturas.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dirty="0"/>
              <a:t>Aumentar participación de apoderados en actividades académicas y de información. </a:t>
            </a:r>
          </a:p>
        </p:txBody>
      </p:sp>
    </p:spTree>
    <p:extLst>
      <p:ext uri="{BB962C8B-B14F-4D97-AF65-F5344CB8AC3E}">
        <p14:creationId xmlns:p14="http://schemas.microsoft.com/office/powerpoint/2010/main" val="401017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21F1B3-3C8C-3EA0-0F04-81B4699CB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1E47B2C4-582C-92B9-5029-CC9DD5098EF6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04E0F7E-CB28-F178-FDC6-98E884C7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78305C2A-1282-4416-6296-55D2CCACE097}"/>
              </a:ext>
            </a:extLst>
          </p:cNvPr>
          <p:cNvSpPr/>
          <p:nvPr/>
        </p:nvSpPr>
        <p:spPr>
          <a:xfrm>
            <a:off x="3260076" y="3611188"/>
            <a:ext cx="133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TDA-H</a:t>
            </a:r>
          </a:p>
        </p:txBody>
      </p:sp>
      <p:sp>
        <p:nvSpPr>
          <p:cNvPr id="41" name="Google Shape;387;g2a0013a37d9_4_75">
            <a:extLst>
              <a:ext uri="{FF2B5EF4-FFF2-40B4-BE49-F238E27FC236}">
                <a16:creationId xmlns:a16="http://schemas.microsoft.com/office/drawing/2014/main" id="{63617AA2-E8C1-2C23-0B33-46BB67B55BE9}"/>
              </a:ext>
            </a:extLst>
          </p:cNvPr>
          <p:cNvSpPr txBox="1"/>
          <p:nvPr/>
        </p:nvSpPr>
        <p:spPr>
          <a:xfrm>
            <a:off x="6313901" y="3576268"/>
            <a:ext cx="17628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DISFAMIA</a:t>
            </a:r>
            <a:r>
              <a:rPr lang="es-E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87;g2a0013a37d9_4_75">
            <a:extLst>
              <a:ext uri="{FF2B5EF4-FFF2-40B4-BE49-F238E27FC236}">
                <a16:creationId xmlns:a16="http://schemas.microsoft.com/office/drawing/2014/main" id="{A27E4D6F-E7F4-490C-29D4-87071402FD06}"/>
              </a:ext>
            </a:extLst>
          </p:cNvPr>
          <p:cNvSpPr txBox="1"/>
          <p:nvPr/>
        </p:nvSpPr>
        <p:spPr>
          <a:xfrm>
            <a:off x="7820384" y="2082774"/>
            <a:ext cx="201622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FUNCIONAMIENTO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INTELECTUAL LIMÍTROFE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6385BC2-AFFC-606B-4B33-590D85CB210A}"/>
              </a:ext>
            </a:extLst>
          </p:cNvPr>
          <p:cNvSpPr txBox="1"/>
          <p:nvPr/>
        </p:nvSpPr>
        <p:spPr>
          <a:xfrm>
            <a:off x="2099892" y="552432"/>
            <a:ext cx="7344247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400" dirty="0"/>
              <a:t>GRACIAS POR SE PARTE DE NUESTRO PROYECTO EDUCATIVO</a:t>
            </a:r>
            <a:endParaRPr lang="es-CL" sz="24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24C5BE-9CB9-9DBA-F85B-5A810AF77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894" y="1869772"/>
            <a:ext cx="7472949" cy="347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4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A05E96-301F-70BD-C503-00BED2201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DF5742-6CAA-6C88-40B8-E9824221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64637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s-MX" i="1" dirty="0">
                <a:solidFill>
                  <a:srgbClr val="002060"/>
                </a:solidFill>
                <a:latin typeface="Amasis MT Pro Medium" panose="020F0502020204030204" pitchFamily="18" charset="0"/>
              </a:rPr>
              <a:t>Valores Institucionales.</a:t>
            </a:r>
            <a:endParaRPr lang="es-CL" i="1" dirty="0">
              <a:solidFill>
                <a:srgbClr val="002060"/>
              </a:solidFill>
              <a:latin typeface="Amasis MT Pro Medium" panose="020F0502020204030204" pitchFamily="18" charset="0"/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2A8CEB10-6063-AD17-2584-C55748A3C82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36798" y="2551175"/>
            <a:ext cx="5159202" cy="239572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/>
              <a:t>Respeto a las Diferencias e Inclusión </a:t>
            </a:r>
          </a:p>
          <a:p>
            <a:r>
              <a:rPr lang="es-CL" dirty="0"/>
              <a:t>• Responsabilidad </a:t>
            </a:r>
          </a:p>
          <a:p>
            <a:r>
              <a:rPr lang="es-CL" dirty="0"/>
              <a:t>• Tolerancia </a:t>
            </a:r>
          </a:p>
          <a:p>
            <a:r>
              <a:rPr lang="es-CL" dirty="0"/>
              <a:t>• Solidaridad </a:t>
            </a:r>
          </a:p>
          <a:p>
            <a:r>
              <a:rPr lang="es-CL" dirty="0"/>
              <a:t>• Colaboración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C84A703-7C25-F5EB-3D00-A70589F0930D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3E5391-4237-B03F-12CB-364BDE8CEC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3D44AB2-CDE5-79E2-D1DB-06FE696DC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814" y="1474237"/>
            <a:ext cx="3370458" cy="496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31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3C47-747C-179D-5508-446B50564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268150-A2D8-47C5-776E-FF3BA05C0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64637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s-MX" sz="2800" i="1" dirty="0">
                <a:solidFill>
                  <a:srgbClr val="002060"/>
                </a:solidFill>
                <a:latin typeface="Amasis MT Pro Medium" panose="020F0502020204030204" pitchFamily="18" charset="0"/>
              </a:rPr>
              <a:t>Estructura Organizacional de la Escuela.</a:t>
            </a:r>
            <a:endParaRPr lang="es-CL" sz="2800" i="1" dirty="0">
              <a:solidFill>
                <a:srgbClr val="002060"/>
              </a:solidFill>
              <a:latin typeface="Amasis MT Pro Medium" panose="020F05020202040302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474DC3F-A381-9A6D-279E-8836B69501DA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7AC81E-675E-3D42-B6CB-45A3AD8CEF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78F010CF-8A7D-8821-7E20-439717040630}"/>
              </a:ext>
            </a:extLst>
          </p:cNvPr>
          <p:cNvSpPr/>
          <p:nvPr/>
        </p:nvSpPr>
        <p:spPr>
          <a:xfrm>
            <a:off x="1258824" y="2055387"/>
            <a:ext cx="1932432" cy="6150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/>
              <a:t>REPRESENTANTE LEGAL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77710AC1-871D-D80B-7E7E-2D55A558E3C8}"/>
              </a:ext>
            </a:extLst>
          </p:cNvPr>
          <p:cNvSpPr/>
          <p:nvPr/>
        </p:nvSpPr>
        <p:spPr>
          <a:xfrm>
            <a:off x="1258824" y="3051878"/>
            <a:ext cx="1932432" cy="615024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/>
              <a:t>DIRECTORA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B105CF23-D70D-4D69-60F5-4597E6793CB7}"/>
              </a:ext>
            </a:extLst>
          </p:cNvPr>
          <p:cNvSpPr/>
          <p:nvPr/>
        </p:nvSpPr>
        <p:spPr>
          <a:xfrm>
            <a:off x="1258824" y="3917715"/>
            <a:ext cx="1932432" cy="61502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/>
              <a:t>JEFE UNIDAD TÉCNICA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374377B2-0228-9FE0-410D-801238F982CB}"/>
              </a:ext>
            </a:extLst>
          </p:cNvPr>
          <p:cNvSpPr/>
          <p:nvPr/>
        </p:nvSpPr>
        <p:spPr>
          <a:xfrm>
            <a:off x="1258824" y="4796107"/>
            <a:ext cx="1932432" cy="6150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/>
              <a:t>COORDINADORA PROGRAMA INTEGRACIÓN ESCOLAR</a:t>
            </a:r>
            <a:endParaRPr lang="es-CL" sz="1200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F482DAE6-F35D-872C-4582-7AD15A45C8A6}"/>
              </a:ext>
            </a:extLst>
          </p:cNvPr>
          <p:cNvSpPr/>
          <p:nvPr/>
        </p:nvSpPr>
        <p:spPr>
          <a:xfrm>
            <a:off x="1258824" y="5810523"/>
            <a:ext cx="1932432" cy="615024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/>
              <a:t>ENCARGADO DE CONVIVENCIA EDUCATIVA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3B21BAFC-03A5-9393-56D3-3F7FB18F1433}"/>
              </a:ext>
            </a:extLst>
          </p:cNvPr>
          <p:cNvSpPr/>
          <p:nvPr/>
        </p:nvSpPr>
        <p:spPr>
          <a:xfrm>
            <a:off x="3191256" y="2109619"/>
            <a:ext cx="4306824" cy="5130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JESSICA ESPINOZA OTÁROLA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2E5961C1-5BD0-9FAE-1D82-E51E215F03B5}"/>
              </a:ext>
            </a:extLst>
          </p:cNvPr>
          <p:cNvSpPr/>
          <p:nvPr/>
        </p:nvSpPr>
        <p:spPr>
          <a:xfrm>
            <a:off x="3191256" y="3102860"/>
            <a:ext cx="4306824" cy="5130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YASNA SILVA MARILAF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EC36EDC1-B55C-9BCA-14FD-8870B62A5831}"/>
              </a:ext>
            </a:extLst>
          </p:cNvPr>
          <p:cNvSpPr/>
          <p:nvPr/>
        </p:nvSpPr>
        <p:spPr>
          <a:xfrm>
            <a:off x="3191256" y="3968697"/>
            <a:ext cx="4306824" cy="5130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INGRID CARES CARES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7AAC4528-2FEB-DF55-66AA-337150C1E133}"/>
              </a:ext>
            </a:extLst>
          </p:cNvPr>
          <p:cNvSpPr/>
          <p:nvPr/>
        </p:nvSpPr>
        <p:spPr>
          <a:xfrm>
            <a:off x="3186684" y="4859826"/>
            <a:ext cx="4306824" cy="5130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SOLEDAD SABANDO MOLINA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0E7B0A8B-FC39-0937-2585-F1FB1FCE186F}"/>
              </a:ext>
            </a:extLst>
          </p:cNvPr>
          <p:cNvSpPr/>
          <p:nvPr/>
        </p:nvSpPr>
        <p:spPr>
          <a:xfrm>
            <a:off x="3186684" y="5861505"/>
            <a:ext cx="4306824" cy="5130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GABRIEL LAGOS ORREGO</a:t>
            </a:r>
            <a:endParaRPr lang="es-C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21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127EA3-DDF7-F223-6447-0F6ADEA1E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3452BE-9EA8-1CEA-0B92-B3660E1B0A7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s-MX" sz="2400" i="1" dirty="0">
                <a:solidFill>
                  <a:srgbClr val="002060"/>
                </a:solidFill>
                <a:latin typeface="Amasis MT Pro Medium" panose="020F0502020204030204" pitchFamily="18" charset="0"/>
              </a:rPr>
              <a:t>NUESTRA ESCUELA EN EL 2025</a:t>
            </a:r>
            <a:endParaRPr lang="es-CL" sz="2400" i="1" dirty="0">
              <a:solidFill>
                <a:srgbClr val="002060"/>
              </a:solidFill>
              <a:latin typeface="Amasis MT Pro Medium" panose="020F0502020204030204" pitchFamily="18" charset="0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D80F05B-77F3-8FE0-8F0B-A0C887C30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MX" dirty="0"/>
          </a:p>
          <a:p>
            <a:pPr marL="0" indent="0" algn="ctr">
              <a:buNone/>
            </a:pPr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0CD33E3-59B4-39B4-0C98-3F5912250A75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F0A4E5-EEE7-43B4-7CDB-12AEF1BDBE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4C8DD4FA-0A61-D1CB-52B6-16FF7830EAED}"/>
              </a:ext>
            </a:extLst>
          </p:cNvPr>
          <p:cNvSpPr txBox="1">
            <a:spLocks/>
          </p:cNvSpPr>
          <p:nvPr/>
        </p:nvSpPr>
        <p:spPr>
          <a:xfrm>
            <a:off x="5308705" y="2737244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es-MX"/>
          </a:p>
          <a:p>
            <a:pPr marL="0" indent="0" algn="ctr">
              <a:buFont typeface="Wingdings 3" charset="2"/>
              <a:buNone/>
            </a:pPr>
            <a:endParaRPr lang="es-CL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D8B79F7A-C8B8-4F8B-9AC2-B7D950E9F5A2}"/>
              </a:ext>
            </a:extLst>
          </p:cNvPr>
          <p:cNvSpPr/>
          <p:nvPr/>
        </p:nvSpPr>
        <p:spPr>
          <a:xfrm>
            <a:off x="5308705" y="3406140"/>
            <a:ext cx="2240280" cy="83806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13 PROFESORES</a:t>
            </a:r>
            <a:endParaRPr lang="es-CL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51259047-5211-3A4E-F48F-D1AA34E0320A}"/>
              </a:ext>
            </a:extLst>
          </p:cNvPr>
          <p:cNvSpPr/>
          <p:nvPr/>
        </p:nvSpPr>
        <p:spPr>
          <a:xfrm>
            <a:off x="7153284" y="2318214"/>
            <a:ext cx="2240280" cy="83806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4 ASISTENTES DE LA EDUCACIÓN</a:t>
            </a:r>
            <a:endParaRPr lang="es-CL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213358E8-DCBE-639A-76C5-B2D9E67AB462}"/>
              </a:ext>
            </a:extLst>
          </p:cNvPr>
          <p:cNvSpPr txBox="1">
            <a:spLocks/>
          </p:cNvSpPr>
          <p:nvPr/>
        </p:nvSpPr>
        <p:spPr>
          <a:xfrm>
            <a:off x="6230995" y="2959309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es-MX"/>
          </a:p>
          <a:p>
            <a:pPr marL="0" indent="0" algn="ctr">
              <a:buFont typeface="Wingdings 3" charset="2"/>
              <a:buNone/>
            </a:pPr>
            <a:endParaRPr lang="es-CL" dirty="0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5F99F539-BFC1-9CF2-5B68-E3B0B32414FE}"/>
              </a:ext>
            </a:extLst>
          </p:cNvPr>
          <p:cNvSpPr txBox="1">
            <a:spLocks/>
          </p:cNvSpPr>
          <p:nvPr/>
        </p:nvSpPr>
        <p:spPr>
          <a:xfrm>
            <a:off x="7042657" y="2198287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es-MX"/>
          </a:p>
          <a:p>
            <a:pPr marL="0" indent="0" algn="ctr">
              <a:buFont typeface="Wingdings 3" charset="2"/>
              <a:buNone/>
            </a:pPr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57CFD62-FDD5-0DE6-5EF8-F7F67B1508F0}"/>
              </a:ext>
            </a:extLst>
          </p:cNvPr>
          <p:cNvSpPr/>
          <p:nvPr/>
        </p:nvSpPr>
        <p:spPr>
          <a:xfrm>
            <a:off x="7401516" y="4301340"/>
            <a:ext cx="2240280" cy="8380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173 ESTUDIANTES</a:t>
            </a:r>
            <a:endParaRPr lang="es-CL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B3FB085-04F0-FCCB-4D26-95889F454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" y="1990548"/>
            <a:ext cx="5097974" cy="366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26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21D3AD-63B7-14DE-B435-BC3B7F4F5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9B48C4-6918-3CE3-F8C4-031B00F9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895" y="1759509"/>
            <a:ext cx="3854528" cy="840122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s-MX" sz="2400" i="1" dirty="0">
                <a:solidFill>
                  <a:srgbClr val="002060"/>
                </a:solidFill>
                <a:latin typeface="Amasis MT Pro Medium" panose="020F0502020204030204" pitchFamily="18" charset="0"/>
              </a:rPr>
              <a:t>LIDERAZGO DEL DIRECTOR</a:t>
            </a:r>
            <a:endParaRPr lang="es-CL" sz="2400" i="1" dirty="0">
              <a:solidFill>
                <a:srgbClr val="002060"/>
              </a:solidFill>
              <a:latin typeface="Amasis MT Pro Medium" panose="020F0502020204030204" pitchFamily="18" charset="0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9CC3B611-B0F2-0163-844A-0A24966B9D55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MX" dirty="0"/>
          </a:p>
          <a:p>
            <a:pPr marL="0" indent="0" algn="ctr">
              <a:buNone/>
            </a:pPr>
            <a:endParaRPr lang="es-CL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2148C51D-6F97-C915-CA04-95EC9F3E2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8895" y="2737244"/>
            <a:ext cx="3766316" cy="258444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s-CL" dirty="0"/>
              <a:t>Fortalecer la Gestión de la Unidad Educativa mediante la implementación de acciones que mejoren los resultados de todos los estudiantes, asegurando el cumplimiento de los objetivos formativos, académicos y la eficiencia interna del establecimiento 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1267AD8-EF83-4B20-38B0-8AE2039F5925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1D94D09-14E6-471C-2ABE-CB90C8A39B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E13383CC-FDAD-A522-BE60-E58CCFD5541D}"/>
              </a:ext>
            </a:extLst>
          </p:cNvPr>
          <p:cNvSpPr txBox="1">
            <a:spLocks/>
          </p:cNvSpPr>
          <p:nvPr/>
        </p:nvSpPr>
        <p:spPr>
          <a:xfrm>
            <a:off x="5379588" y="2737244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es-MX"/>
          </a:p>
          <a:p>
            <a:pPr marL="0" indent="0" algn="ctr">
              <a:buFont typeface="Wingdings 3" charset="2"/>
              <a:buNone/>
            </a:pPr>
            <a:endParaRPr lang="es-CL" dirty="0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1A9DC909-7DAE-9CF9-13D7-E59749715414}"/>
              </a:ext>
            </a:extLst>
          </p:cNvPr>
          <p:cNvSpPr txBox="1">
            <a:spLocks/>
          </p:cNvSpPr>
          <p:nvPr/>
        </p:nvSpPr>
        <p:spPr>
          <a:xfrm>
            <a:off x="5237822" y="3156274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es-MX"/>
          </a:p>
          <a:p>
            <a:pPr marL="0" indent="0" algn="ctr">
              <a:buFont typeface="Wingdings 3" charset="2"/>
              <a:buNone/>
            </a:pPr>
            <a:endParaRPr lang="es-CL" dirty="0"/>
          </a:p>
        </p:txBody>
      </p:sp>
      <p:sp>
        <p:nvSpPr>
          <p:cNvPr id="17" name="Flecha: pentágono 16">
            <a:extLst>
              <a:ext uri="{FF2B5EF4-FFF2-40B4-BE49-F238E27FC236}">
                <a16:creationId xmlns:a16="http://schemas.microsoft.com/office/drawing/2014/main" id="{2699A7D1-EA17-9CE2-26B3-9DE5731AB6EA}"/>
              </a:ext>
            </a:extLst>
          </p:cNvPr>
          <p:cNvSpPr/>
          <p:nvPr/>
        </p:nvSpPr>
        <p:spPr>
          <a:xfrm>
            <a:off x="2288337" y="2599631"/>
            <a:ext cx="2781687" cy="890156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970BB3D-60AD-5EB6-25E6-C9407AAD00A0}"/>
              </a:ext>
            </a:extLst>
          </p:cNvPr>
          <p:cNvSpPr txBox="1"/>
          <p:nvPr/>
        </p:nvSpPr>
        <p:spPr>
          <a:xfrm>
            <a:off x="2368803" y="2860043"/>
            <a:ext cx="2856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EVALUANDO LA GESTIÓN</a:t>
            </a:r>
          </a:p>
        </p:txBody>
      </p:sp>
      <p:sp>
        <p:nvSpPr>
          <p:cNvPr id="18" name="Flecha: pentágono 17">
            <a:extLst>
              <a:ext uri="{FF2B5EF4-FFF2-40B4-BE49-F238E27FC236}">
                <a16:creationId xmlns:a16="http://schemas.microsoft.com/office/drawing/2014/main" id="{6419CC1B-0706-08D2-3717-47C1620B3A64}"/>
              </a:ext>
            </a:extLst>
          </p:cNvPr>
          <p:cNvSpPr/>
          <p:nvPr/>
        </p:nvSpPr>
        <p:spPr>
          <a:xfrm>
            <a:off x="2246481" y="4096199"/>
            <a:ext cx="2781687" cy="890156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/>
              <a:t>ACTUALIZACIÓN PLANES NORMATIVOS</a:t>
            </a:r>
          </a:p>
        </p:txBody>
      </p:sp>
    </p:spTree>
    <p:extLst>
      <p:ext uri="{BB962C8B-B14F-4D97-AF65-F5344CB8AC3E}">
        <p14:creationId xmlns:p14="http://schemas.microsoft.com/office/powerpoint/2010/main" val="3317345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D4FBC9-BE9C-4C09-C5E7-ECBD516A8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D0ED041A-8091-B98F-AD7C-C1A3B504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920" y="609600"/>
            <a:ext cx="7600082" cy="1320800"/>
          </a:xfrm>
        </p:spPr>
        <p:txBody>
          <a:bodyPr>
            <a:normAutofit/>
          </a:bodyPr>
          <a:lstStyle/>
          <a:p>
            <a:pPr algn="ctr"/>
            <a:r>
              <a:rPr lang="es-MX" sz="2800" dirty="0">
                <a:solidFill>
                  <a:schemeClr val="tx1"/>
                </a:solidFill>
              </a:rPr>
              <a:t>GESTIÓN DEL LIDERAZGO</a:t>
            </a:r>
            <a:endParaRPr lang="es-CL" sz="2800" dirty="0">
              <a:solidFill>
                <a:schemeClr val="tx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1FE7A01-1480-92BC-69D1-7F4125285DCF}"/>
              </a:ext>
            </a:extLst>
          </p:cNvPr>
          <p:cNvSpPr/>
          <p:nvPr/>
        </p:nvSpPr>
        <p:spPr>
          <a:xfrm>
            <a:off x="-1" y="0"/>
            <a:ext cx="785091" cy="6775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5D12A7-5D99-15F9-7F41-19B496D035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73920" cy="167392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35FE976-0B91-14CF-8009-9F6009BE7A52}"/>
              </a:ext>
            </a:extLst>
          </p:cNvPr>
          <p:cNvSpPr txBox="1"/>
          <p:nvPr/>
        </p:nvSpPr>
        <p:spPr>
          <a:xfrm>
            <a:off x="3796054" y="2330982"/>
            <a:ext cx="2856003" cy="31393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CL" dirty="0"/>
              <a:t>Vincula sus acciones con los sellos del Proyecto Educativo, participando en las actividades del Cronograma Anual Institucional.</a:t>
            </a:r>
          </a:p>
          <a:p>
            <a:r>
              <a:rPr lang="es-CL" dirty="0"/>
              <a:t> • Orienta su acción hacia el apoyo de las actividades pedagógicas, la formación y el apoyo al bienestar estudiantil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C306859-05A9-53BD-FD29-FB2B2A3641E1}"/>
              </a:ext>
            </a:extLst>
          </p:cNvPr>
          <p:cNvSpPr txBox="1"/>
          <p:nvPr/>
        </p:nvSpPr>
        <p:spPr>
          <a:xfrm>
            <a:off x="1088136" y="1783080"/>
            <a:ext cx="16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1D761D6-7016-2290-0507-3C0D660DB90F}"/>
              </a:ext>
            </a:extLst>
          </p:cNvPr>
          <p:cNvSpPr txBox="1"/>
          <p:nvPr/>
        </p:nvSpPr>
        <p:spPr>
          <a:xfrm>
            <a:off x="1240536" y="1935480"/>
            <a:ext cx="16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360729E-C527-87D5-203C-713E684B7085}"/>
              </a:ext>
            </a:extLst>
          </p:cNvPr>
          <p:cNvSpPr txBox="1"/>
          <p:nvPr/>
        </p:nvSpPr>
        <p:spPr>
          <a:xfrm>
            <a:off x="1370874" y="1783080"/>
            <a:ext cx="1819656" cy="3693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Consejo Escolar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2A8A69E-B6DE-19BB-E02F-EE6C150B2691}"/>
              </a:ext>
            </a:extLst>
          </p:cNvPr>
          <p:cNvSpPr txBox="1"/>
          <p:nvPr/>
        </p:nvSpPr>
        <p:spPr>
          <a:xfrm>
            <a:off x="1380744" y="2304812"/>
            <a:ext cx="1819656" cy="35702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sz="1600" dirty="0"/>
              <a:t>La Directora estimula y canaliza la participación de la comunidad educativa en el desarrollo del PEI, la construcción de una convivencia escolar armónica y la actualización de los planes normativos</a:t>
            </a:r>
            <a:r>
              <a:rPr lang="es-CL" dirty="0"/>
              <a:t>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655E800-6754-1A6F-D373-5453FB93B21C}"/>
              </a:ext>
            </a:extLst>
          </p:cNvPr>
          <p:cNvSpPr txBox="1"/>
          <p:nvPr/>
        </p:nvSpPr>
        <p:spPr>
          <a:xfrm>
            <a:off x="3650886" y="1783080"/>
            <a:ext cx="2978514" cy="33855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600" dirty="0"/>
              <a:t>CENTRO GENERAL DE PADRES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BE915F2-D377-8890-EF40-919EBEC3FDB4}"/>
              </a:ext>
            </a:extLst>
          </p:cNvPr>
          <p:cNvSpPr txBox="1"/>
          <p:nvPr/>
        </p:nvSpPr>
        <p:spPr>
          <a:xfrm>
            <a:off x="6881272" y="1792137"/>
            <a:ext cx="2978514" cy="33855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600" dirty="0"/>
              <a:t>CONSEJO DE PROFESORES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579B2BF-E35E-2B32-04C7-596EEB0475F0}"/>
              </a:ext>
            </a:extLst>
          </p:cNvPr>
          <p:cNvSpPr txBox="1"/>
          <p:nvPr/>
        </p:nvSpPr>
        <p:spPr>
          <a:xfrm>
            <a:off x="7148854" y="2330982"/>
            <a:ext cx="2856003" cy="20313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CL" dirty="0"/>
              <a:t>• Formulación participativa del plan de Mejoramiento. </a:t>
            </a:r>
          </a:p>
          <a:p>
            <a:r>
              <a:rPr lang="es-CL" dirty="0"/>
              <a:t>• Favorece el trabajo colaborativo y el análisis de datos para la toma de decisiones.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2129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768</TotalTime>
  <Words>2287</Words>
  <Application>Microsoft Macintosh PowerPoint</Application>
  <PresentationFormat>Panorámica</PresentationFormat>
  <Paragraphs>427</Paragraphs>
  <Slides>43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5" baseType="lpstr">
      <vt:lpstr>Amasis MT Pro Medium</vt:lpstr>
      <vt:lpstr>Aptos</vt:lpstr>
      <vt:lpstr>Arial</vt:lpstr>
      <vt:lpstr>Book Antiqua</vt:lpstr>
      <vt:lpstr>Calibri</vt:lpstr>
      <vt:lpstr>Chalkduster</vt:lpstr>
      <vt:lpstr>Comic Sans MS</vt:lpstr>
      <vt:lpstr>Poppins</vt:lpstr>
      <vt:lpstr>Trebuchet MS</vt:lpstr>
      <vt:lpstr>Wingdings</vt:lpstr>
      <vt:lpstr>Wingdings 3</vt:lpstr>
      <vt:lpstr>Faceta</vt:lpstr>
      <vt:lpstr>Escuela Particular Las Parcelas.</vt:lpstr>
      <vt:lpstr>Proyecto Educativo Institucional.</vt:lpstr>
      <vt:lpstr>RESULTADOS ACADEMICOS 2025</vt:lpstr>
      <vt:lpstr>Sellos Institucionales.</vt:lpstr>
      <vt:lpstr>Valores Institucionales.</vt:lpstr>
      <vt:lpstr>Estructura Organizacional de la Escuela.</vt:lpstr>
      <vt:lpstr>NUESTRA ESCUELA EN EL 2025</vt:lpstr>
      <vt:lpstr>LIDERAZGO DEL DIRECTOR</vt:lpstr>
      <vt:lpstr>GESTIÓN DEL LIDERAZGO</vt:lpstr>
      <vt:lpstr>GESTIÓN DEL LIDERAZGO</vt:lpstr>
      <vt:lpstr>INDICADOR DE EFICIENCIA INTERNA</vt:lpstr>
      <vt:lpstr>ACCIONES DE GESTIÓN PEDAGÓGICA </vt:lpstr>
      <vt:lpstr>APOYO AL DESARROLLO DE LOS ESTUDIANTES</vt:lpstr>
      <vt:lpstr>Presentación de PowerPoint</vt:lpstr>
      <vt:lpstr>EVALUACIÓN ESTANDARIZADA</vt:lpstr>
      <vt:lpstr>RESULTADOS DE DIAGNOSTICO INTEGRAL DE APRENDIZAJE LECTURA</vt:lpstr>
      <vt:lpstr>RESULTADOS DE DIAGNOSTICO INTEGRAL DE APRENDIZAJE MATEMATICA</vt:lpstr>
      <vt:lpstr>RESULTADOS ACADEMICOS 2025 4° BÁSICO </vt:lpstr>
      <vt:lpstr>RESULTADOS ACADEMICOS 2025 8° BÁSICO </vt:lpstr>
      <vt:lpstr>PROGRAMA DE INTEGRACIÓN ESCOLAR 2025</vt:lpstr>
      <vt:lpstr>PROGRAMA DE INTEGRACIÓN ESCOLAR 2025</vt:lpstr>
      <vt:lpstr>Profesionales PIE 2025</vt:lpstr>
      <vt:lpstr>Presentación de PowerPoint</vt:lpstr>
      <vt:lpstr>Presentación de PowerPoint</vt:lpstr>
      <vt:lpstr>INTERVENCIÓN EN EL ÁREA FONOAUDIOLÓGICA</vt:lpstr>
      <vt:lpstr>INTERVENCIÓN EN EL ÁREA FONOAUDIOLÓGICA</vt:lpstr>
      <vt:lpstr>Presentación de PowerPoint</vt:lpstr>
      <vt:lpstr>Presentación de PowerPoint</vt:lpstr>
      <vt:lpstr>Presentación de PowerPoint</vt:lpstr>
      <vt:lpstr>Estrategias a trabajar por profesoras diferenciales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Pancho espinoza</dc:creator>
  <cp:lastModifiedBy>KAREN ESPINOZA VIDAL</cp:lastModifiedBy>
  <cp:revision>9</cp:revision>
  <dcterms:created xsi:type="dcterms:W3CDTF">2026-05-04T16:55:49Z</dcterms:created>
  <dcterms:modified xsi:type="dcterms:W3CDTF">2026-05-07T19:26:19Z</dcterms:modified>
</cp:coreProperties>
</file>